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63" r:id="rId4"/>
    <p:sldId id="268" r:id="rId5"/>
    <p:sldId id="270" r:id="rId6"/>
    <p:sldId id="264" r:id="rId7"/>
    <p:sldId id="280" r:id="rId8"/>
    <p:sldId id="289" r:id="rId9"/>
    <p:sldId id="265" r:id="rId10"/>
    <p:sldId id="274" r:id="rId11"/>
    <p:sldId id="287" r:id="rId12"/>
    <p:sldId id="278" r:id="rId13"/>
    <p:sldId id="282" r:id="rId14"/>
    <p:sldId id="290" r:id="rId15"/>
    <p:sldId id="291" r:id="rId16"/>
    <p:sldId id="273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DB"/>
    <a:srgbClr val="D4E6E8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715"/>
  </p:normalViewPr>
  <p:slideViewPr>
    <p:cSldViewPr snapToGrid="0" snapToObjects="1">
      <p:cViewPr varScale="1">
        <p:scale>
          <a:sx n="79" d="100"/>
          <a:sy n="79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t>2018/6/6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41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97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28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04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75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panose="020B0503020204020204" charset="-122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panose="020B0503020204020204" charset="-122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 panose="020B0503020204020204" charset="-122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 panose="020B0503020204020204" charset="-122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panose="020B0503020204020204" charset="-122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panose="020B0503020204020204" charset="-122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F8A81A6-3B15-4C42-B204-E484887816A4}"/>
              </a:ext>
            </a:extLst>
          </p:cNvPr>
          <p:cNvSpPr/>
          <p:nvPr/>
        </p:nvSpPr>
        <p:spPr>
          <a:xfrm>
            <a:off x="6096000" y="5179506"/>
            <a:ext cx="5139447" cy="787523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8467" y="3525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项目报告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49605" y="2227489"/>
            <a:ext cx="4092788" cy="1107996"/>
          </a:xfrm>
          <a:prstGeom prst="rect">
            <a:avLst/>
          </a:prstGeom>
          <a:solidFill>
            <a:schemeClr val="accent1">
              <a:lumMod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崩坏</a:t>
            </a:r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官网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73703" y="35271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崩３家族</a:t>
            </a:r>
            <a:r>
              <a:rPr kumimoji="1"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报告人</a:t>
            </a:r>
            <a:r>
              <a:rPr lang="en-US" altLang="zh-CN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李嘉欣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A0D6ADE8-5F0A-4E1C-BCB1-09CCC979547A}"/>
              </a:ext>
            </a:extLst>
          </p:cNvPr>
          <p:cNvSpPr txBox="1"/>
          <p:nvPr/>
        </p:nvSpPr>
        <p:spPr>
          <a:xfrm>
            <a:off x="6096000" y="5179506"/>
            <a:ext cx="5340595" cy="7875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小组成员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张玉成、谢雪筹、贾璐琪、伍俊、孟火箭、黎晨杰、李嘉欣、徐梓烜、郭龙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A81F0C2-625D-4A97-8D4D-9F2E381717DF}"/>
              </a:ext>
            </a:extLst>
          </p:cNvPr>
          <p:cNvSpPr/>
          <p:nvPr/>
        </p:nvSpPr>
        <p:spPr>
          <a:xfrm>
            <a:off x="119974" y="-19455"/>
            <a:ext cx="11848290" cy="6877455"/>
          </a:xfrm>
          <a:prstGeom prst="roundRect">
            <a:avLst/>
          </a:prstGeom>
          <a:solidFill>
            <a:schemeClr val="accent3">
              <a:lumMod val="40000"/>
              <a:lumOff val="6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3725" y="3264989"/>
            <a:ext cx="2317250" cy="3593011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组员感想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07" y="1103992"/>
            <a:ext cx="206828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 5"/>
          <p:cNvGrpSpPr/>
          <p:nvPr/>
        </p:nvGrpSpPr>
        <p:grpSpPr>
          <a:xfrm>
            <a:off x="1887796" y="3036389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19926" y="0"/>
            <a:ext cx="2317250" cy="3593011"/>
          </a:xfrm>
          <a:prstGeom prst="rect">
            <a:avLst/>
          </a:prstGeom>
          <a:solidFill>
            <a:schemeClr val="accent3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332" y="3685580"/>
            <a:ext cx="2030536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4648462" y="3471026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037372" y="3397129"/>
            <a:ext cx="2068286" cy="3425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在做这个页面的过程中，遇到了很多很多问题。刚开始写静态页面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html+css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的时候，遇到就是层级，定位的问题，不过很快就解决了。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jQuery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用到的主要是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animate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scroll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事件。还用到了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animation move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。核心字：团结就是力量。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进击的俊帅</a:t>
            </a:r>
          </a:p>
        </p:txBody>
      </p:sp>
      <p:sp>
        <p:nvSpPr>
          <p:cNvPr id="15" name="文本框 8"/>
          <p:cNvSpPr txBox="1"/>
          <p:nvPr/>
        </p:nvSpPr>
        <p:spPr>
          <a:xfrm>
            <a:off x="3747582" y="931861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16" name="矩形 15"/>
          <p:cNvSpPr/>
          <p:nvPr/>
        </p:nvSpPr>
        <p:spPr>
          <a:xfrm>
            <a:off x="3785331" y="387946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0889" y="3264989"/>
            <a:ext cx="2317250" cy="3593011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888" y="1001949"/>
            <a:ext cx="2192769" cy="2170329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组 18"/>
          <p:cNvGrpSpPr/>
          <p:nvPr/>
        </p:nvGrpSpPr>
        <p:grpSpPr>
          <a:xfrm>
            <a:off x="7234960" y="3036389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8967090" y="0"/>
            <a:ext cx="2317250" cy="3593011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184191" y="3660632"/>
            <a:ext cx="2068286" cy="205988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组 23"/>
          <p:cNvGrpSpPr/>
          <p:nvPr/>
        </p:nvGrpSpPr>
        <p:grpSpPr>
          <a:xfrm>
            <a:off x="9995626" y="3471026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6415372" y="4134057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453121" y="3590142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9094746" y="931861"/>
            <a:ext cx="2068286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通过做项目能过很好的检测到自己所掌握的知识点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能够更好的认清自己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同时通过项目加强了团队的合作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让小伙伴更加熟悉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0061F3-E9F4-4402-A672-35DA292794D6}"/>
              </a:ext>
            </a:extLst>
          </p:cNvPr>
          <p:cNvSpPr/>
          <p:nvPr/>
        </p:nvSpPr>
        <p:spPr>
          <a:xfrm>
            <a:off x="335810" y="155643"/>
            <a:ext cx="11520380" cy="6556442"/>
          </a:xfrm>
          <a:prstGeom prst="roundRect">
            <a:avLst/>
          </a:prstGeom>
          <a:solidFill>
            <a:schemeClr val="tx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703" y="3264989"/>
            <a:ext cx="2317250" cy="3593011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组员感想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8" y="880632"/>
            <a:ext cx="1895851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6" name="组 5"/>
          <p:cNvGrpSpPr/>
          <p:nvPr/>
        </p:nvGrpSpPr>
        <p:grpSpPr>
          <a:xfrm>
            <a:off x="842884" y="2988225"/>
            <a:ext cx="429108" cy="429108"/>
            <a:chOff x="1770335" y="2906486"/>
            <a:chExt cx="733908" cy="733908"/>
          </a:xfrm>
        </p:grpSpPr>
        <p:sp>
          <p:nvSpPr>
            <p:cNvPr id="3" name="椭圆 2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L 形 4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581128" y="0"/>
            <a:ext cx="2317250" cy="359301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776" y="4042574"/>
            <a:ext cx="2068286" cy="197884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3517310" y="3390598"/>
            <a:ext cx="429108" cy="429108"/>
            <a:chOff x="1770335" y="2906486"/>
            <a:chExt cx="733908" cy="733908"/>
          </a:xfrm>
        </p:grpSpPr>
        <p:sp>
          <p:nvSpPr>
            <p:cNvPr id="11" name="椭圆 10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2" name="L 形 11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199045" y="3628601"/>
            <a:ext cx="2068286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负责首页主体制作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在制作项目过程中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发现很多不足之处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尤其在静态页面阶段浪费很多时间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导致动态效果太少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通过此次项目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我收获颇多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不仅是自己辛勤的劳动成果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还收获了更多的团队友谊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同时让我深刻体会到团队协作的重要性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2697917" y="9728"/>
            <a:ext cx="2236664" cy="314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主要负责角色页面介绍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静态页面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基础没有掌握好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很多布局已经忘的一干二净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通过做项目了解到自己的欠缺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特别是对于路径一块掌握的不好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需重新整理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动态效果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课堂上学习的单个知识点了解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但是实际运用到项目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不能灵活变通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经常出现兼容问题和属性冲突问题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－－小筹筹</a:t>
            </a:r>
          </a:p>
        </p:txBody>
      </p:sp>
      <p:sp>
        <p:nvSpPr>
          <p:cNvPr id="17" name="矩形 16"/>
          <p:cNvSpPr/>
          <p:nvPr/>
        </p:nvSpPr>
        <p:spPr>
          <a:xfrm>
            <a:off x="4937375" y="3264989"/>
            <a:ext cx="2317250" cy="3593011"/>
          </a:xfrm>
          <a:prstGeom prst="rect">
            <a:avLst/>
          </a:pr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70" y="869918"/>
            <a:ext cx="1496087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组 18"/>
          <p:cNvGrpSpPr/>
          <p:nvPr/>
        </p:nvGrpSpPr>
        <p:grpSpPr>
          <a:xfrm>
            <a:off x="5834560" y="3105459"/>
            <a:ext cx="429108" cy="429108"/>
            <a:chOff x="1770335" y="2906486"/>
            <a:chExt cx="733908" cy="733908"/>
          </a:xfrm>
        </p:grpSpPr>
        <p:sp>
          <p:nvSpPr>
            <p:cNvPr id="20" name="椭圆 19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L 形 20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7410801" y="0"/>
            <a:ext cx="2317250" cy="3593011"/>
          </a:xfrm>
          <a:prstGeom prst="rect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070" y="3953135"/>
            <a:ext cx="1813703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组 23"/>
          <p:cNvGrpSpPr/>
          <p:nvPr/>
        </p:nvGrpSpPr>
        <p:grpSpPr>
          <a:xfrm>
            <a:off x="8401758" y="3313712"/>
            <a:ext cx="429108" cy="429108"/>
            <a:chOff x="1770335" y="2906486"/>
            <a:chExt cx="733908" cy="733908"/>
          </a:xfrm>
        </p:grpSpPr>
        <p:sp>
          <p:nvSpPr>
            <p:cNvPr id="25" name="椭圆 24"/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L 形 25"/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8"/>
          <p:cNvSpPr txBox="1"/>
          <p:nvPr/>
        </p:nvSpPr>
        <p:spPr>
          <a:xfrm>
            <a:off x="5078419" y="4140258"/>
            <a:ext cx="206828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u="sng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更换图片方法：点击图片后右键，选择“更改图片”即可。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5033451" y="3599500"/>
            <a:ext cx="203132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7582169" y="507863"/>
            <a:ext cx="2068286" cy="230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在做项目的过程中遇到了很多困难，也在困难中培养了自己解决问题的能力，过程中发现自己调试检查的能力加强了，最主要的也是最大的收获是拉近了小组成员间的距离，继续加油！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7CE13D0-563F-497F-9ECA-6E33E6DAF89E}"/>
              </a:ext>
            </a:extLst>
          </p:cNvPr>
          <p:cNvSpPr/>
          <p:nvPr/>
        </p:nvSpPr>
        <p:spPr>
          <a:xfrm>
            <a:off x="9718115" y="3264989"/>
            <a:ext cx="2317250" cy="3593011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3" name="组 9">
            <a:extLst>
              <a:ext uri="{FF2B5EF4-FFF2-40B4-BE49-F238E27FC236}">
                <a16:creationId xmlns:a16="http://schemas.microsoft.com/office/drawing/2014/main" id="{98AF0531-F8B4-4FA0-8476-F9E4ED014A93}"/>
              </a:ext>
            </a:extLst>
          </p:cNvPr>
          <p:cNvGrpSpPr/>
          <p:nvPr/>
        </p:nvGrpSpPr>
        <p:grpSpPr>
          <a:xfrm>
            <a:off x="10617762" y="3105459"/>
            <a:ext cx="429108" cy="429108"/>
            <a:chOff x="1770335" y="2906486"/>
            <a:chExt cx="733908" cy="73390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DD8F5AD-DDA0-4AE4-8830-B9FE03E556E7}"/>
                </a:ext>
              </a:extLst>
            </p:cNvPr>
            <p:cNvSpPr/>
            <p:nvPr/>
          </p:nvSpPr>
          <p:spPr>
            <a:xfrm>
              <a:off x="1770335" y="2906486"/>
              <a:ext cx="733908" cy="7339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7D7718F9-DFFC-470F-93F7-CFA40638AF42}"/>
                </a:ext>
              </a:extLst>
            </p:cNvPr>
            <p:cNvSpPr/>
            <p:nvPr/>
          </p:nvSpPr>
          <p:spPr>
            <a:xfrm rot="18900000">
              <a:off x="1952213" y="3113908"/>
              <a:ext cx="370153" cy="219350"/>
            </a:xfrm>
            <a:prstGeom prst="corner">
              <a:avLst>
                <a:gd name="adj1" fmla="val 21804"/>
                <a:gd name="adj2" fmla="val 20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849E2860-7F32-4920-913F-7D5F5DD68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675" y="871724"/>
            <a:ext cx="1659607" cy="2068286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7" name="文本框 8">
            <a:extLst>
              <a:ext uri="{FF2B5EF4-FFF2-40B4-BE49-F238E27FC236}">
                <a16:creationId xmlns:a16="http://schemas.microsoft.com/office/drawing/2014/main" id="{E9C23E96-6D53-4620-BDD8-35FFC4033490}"/>
              </a:ext>
            </a:extLst>
          </p:cNvPr>
          <p:cNvSpPr txBox="1"/>
          <p:nvPr/>
        </p:nvSpPr>
        <p:spPr>
          <a:xfrm>
            <a:off x="9883980" y="3743725"/>
            <a:ext cx="206828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大招在后！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9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4ACD4250-84D4-4AAE-A074-2353CCA6B3AF}"/>
              </a:ext>
            </a:extLst>
          </p:cNvPr>
          <p:cNvSpPr/>
          <p:nvPr/>
        </p:nvSpPr>
        <p:spPr>
          <a:xfrm>
            <a:off x="439732" y="2373549"/>
            <a:ext cx="5892974" cy="2548647"/>
          </a:xfrm>
          <a:prstGeom prst="round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439732" y="2599794"/>
            <a:ext cx="5497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　　</a:t>
            </a:r>
            <a:r>
              <a:rPr lang="zh-CN" altLang="zh-CN" b="1" dirty="0">
                <a:solidFill>
                  <a:schemeClr val="bg1"/>
                </a:solidFill>
              </a:rPr>
              <a:t>本次项目练习我组选择的项目是‘仿崩坏</a:t>
            </a:r>
            <a:r>
              <a:rPr lang="en-US" altLang="zh-CN" b="1" dirty="0">
                <a:solidFill>
                  <a:schemeClr val="bg1"/>
                </a:solidFill>
              </a:rPr>
              <a:t>3</a:t>
            </a:r>
            <a:r>
              <a:rPr lang="zh-CN" altLang="zh-CN" b="1" dirty="0">
                <a:solidFill>
                  <a:schemeClr val="bg1"/>
                </a:solidFill>
              </a:rPr>
              <a:t>官网</a:t>
            </a:r>
            <a:r>
              <a:rPr lang="en-US" altLang="zh-CN" b="1" dirty="0">
                <a:solidFill>
                  <a:schemeClr val="bg1"/>
                </a:solidFill>
              </a:rPr>
              <a:t>’</a:t>
            </a:r>
            <a:r>
              <a:rPr lang="zh-CN" altLang="zh-CN" b="1" dirty="0">
                <a:solidFill>
                  <a:schemeClr val="bg1"/>
                </a:solidFill>
              </a:rPr>
              <a:t>，全组按照由组长统一组织，各组员具体实施的方法完成项目，所有组员全员参与。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　　</a:t>
            </a:r>
            <a:r>
              <a:rPr lang="zh-CN" altLang="zh-CN" b="1" dirty="0">
                <a:solidFill>
                  <a:schemeClr val="bg1"/>
                </a:solidFill>
              </a:rPr>
              <a:t>此次项目中，我和伍俊的任务是完成‘游戏特色’页面的编写，两人分工合作，充分利用所学知识，学以致用，并且积极拓展其他知识去优化项目，整体来说，项目进行顺畅。</a:t>
            </a:r>
          </a:p>
        </p:txBody>
      </p:sp>
      <p:sp>
        <p:nvSpPr>
          <p:cNvPr id="6" name="矩形 5"/>
          <p:cNvSpPr/>
          <p:nvPr/>
        </p:nvSpPr>
        <p:spPr>
          <a:xfrm>
            <a:off x="439732" y="1186267"/>
            <a:ext cx="1826141" cy="668516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ea typeface="微软雅黑" panose="020B0503020204020204" charset="-122"/>
              </a:rPr>
              <a:t>项目小结</a:t>
            </a:r>
            <a:endParaRPr lang="en-US" altLang="zh-CN" sz="32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0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bg1"/>
                </a:solidFill>
              </a:rPr>
              <a:t>一、所使用技术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1713834" y="1074730"/>
            <a:ext cx="2598057" cy="4832584"/>
            <a:chOff x="766537" y="1437588"/>
            <a:chExt cx="2598057" cy="4832584"/>
          </a:xfrm>
        </p:grpSpPr>
        <p:sp>
          <p:nvSpPr>
            <p:cNvPr id="5" name="矩形 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1028064" y="2139388"/>
              <a:ext cx="2080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b="1" dirty="0">
                  <a:solidFill>
                    <a:schemeClr val="bg1"/>
                  </a:solidFill>
                </a:rPr>
                <a:t>（一）</a:t>
              </a:r>
              <a:r>
                <a:rPr lang="en-US" altLang="zh-CN" b="1" dirty="0">
                  <a:solidFill>
                    <a:schemeClr val="bg1"/>
                  </a:solidFill>
                </a:rPr>
                <a:t>HTML/CSS</a:t>
              </a:r>
              <a:endParaRPr lang="zh-CN" altLang="zh-CN" b="1" dirty="0">
                <a:solidFill>
                  <a:schemeClr val="bg1"/>
                </a:solidFill>
              </a:endParaRPr>
            </a:p>
            <a:p>
              <a:r>
                <a:rPr lang="zh-CN" altLang="zh-CN" b="1" dirty="0">
                  <a:solidFill>
                    <a:schemeClr val="bg1"/>
                  </a:solidFill>
                </a:rPr>
                <a:t>项目的静态页面都是由</a:t>
              </a:r>
              <a:r>
                <a:rPr lang="en-US" altLang="zh-CN" b="1" dirty="0">
                  <a:solidFill>
                    <a:schemeClr val="bg1"/>
                  </a:solidFill>
                </a:rPr>
                <a:t>HTML/CSS</a:t>
              </a:r>
              <a:r>
                <a:rPr lang="zh-CN" altLang="zh-CN" b="1" dirty="0">
                  <a:solidFill>
                    <a:schemeClr val="bg1"/>
                  </a:solidFill>
                </a:rPr>
                <a:t>代码编写而成。包括</a:t>
              </a:r>
              <a:r>
                <a:rPr lang="en-US" altLang="zh-CN" b="1" dirty="0">
                  <a:solidFill>
                    <a:schemeClr val="bg1"/>
                  </a:solidFill>
                </a:rPr>
                <a:t>H5/C3</a:t>
              </a:r>
              <a:r>
                <a:rPr lang="zh-CN" altLang="zh-CN" b="1" dirty="0">
                  <a:solidFill>
                    <a:schemeClr val="bg1"/>
                  </a:solidFill>
                </a:rPr>
                <a:t>的动画效果，</a:t>
              </a:r>
              <a:r>
                <a:rPr lang="en-US" altLang="zh-CN" b="1" dirty="0">
                  <a:solidFill>
                    <a:schemeClr val="bg1"/>
                  </a:solidFill>
                </a:rPr>
                <a:t>3D</a:t>
              </a:r>
              <a:r>
                <a:rPr lang="zh-CN" altLang="zh-CN" b="1" dirty="0">
                  <a:solidFill>
                    <a:schemeClr val="bg1"/>
                  </a:solidFill>
                </a:rPr>
                <a:t>效果等。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4841663" y="1074730"/>
            <a:ext cx="2598057" cy="4832584"/>
            <a:chOff x="766537" y="1437588"/>
            <a:chExt cx="2598057" cy="4832584"/>
          </a:xfrm>
        </p:grpSpPr>
        <p:sp>
          <p:nvSpPr>
            <p:cNvPr id="10" name="矩形 9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1028064" y="2139388"/>
              <a:ext cx="2080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b="1" dirty="0">
                  <a:solidFill>
                    <a:schemeClr val="bg1"/>
                  </a:solidFill>
                </a:rPr>
                <a:t>（二）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Javascript</a:t>
              </a:r>
              <a:endParaRPr lang="zh-CN" altLang="zh-CN" b="1" dirty="0">
                <a:solidFill>
                  <a:schemeClr val="bg1"/>
                </a:solidFill>
              </a:endParaRPr>
            </a:p>
            <a:p>
              <a:r>
                <a:rPr lang="zh-CN" altLang="zh-CN" b="1" dirty="0">
                  <a:solidFill>
                    <a:schemeClr val="bg1"/>
                  </a:solidFill>
                </a:rPr>
                <a:t>项目中使用原生</a:t>
              </a:r>
              <a:r>
                <a:rPr lang="en-US" altLang="zh-CN" b="1" dirty="0">
                  <a:solidFill>
                    <a:schemeClr val="bg1"/>
                  </a:solidFill>
                </a:rPr>
                <a:t>JS</a:t>
              </a:r>
              <a:r>
                <a:rPr lang="zh-CN" altLang="zh-CN" b="1" dirty="0">
                  <a:solidFill>
                    <a:schemeClr val="bg1"/>
                  </a:solidFill>
                </a:rPr>
                <a:t>的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addEventListener</a:t>
              </a:r>
              <a:r>
                <a:rPr lang="zh-CN" altLang="zh-CN" b="1" dirty="0">
                  <a:solidFill>
                    <a:schemeClr val="bg1"/>
                  </a:solidFill>
                </a:rPr>
                <a:t>事件对</a:t>
              </a:r>
              <a:r>
                <a:rPr lang="en-US" altLang="zh-CN" b="1" dirty="0">
                  <a:solidFill>
                    <a:schemeClr val="bg1"/>
                  </a:solidFill>
                </a:rPr>
                <a:t>3D</a:t>
              </a:r>
              <a:r>
                <a:rPr lang="zh-CN" altLang="zh-CN" b="1" dirty="0">
                  <a:solidFill>
                    <a:schemeClr val="bg1"/>
                  </a:solidFill>
                </a:rPr>
                <a:t>盒子的不同面的展示，进行不同的</a:t>
              </a:r>
              <a:r>
                <a:rPr lang="en-US" altLang="zh-CN" b="1" dirty="0">
                  <a:solidFill>
                    <a:schemeClr val="bg1"/>
                  </a:solidFill>
                </a:rPr>
                <a:t>3D</a:t>
              </a:r>
              <a:r>
                <a:rPr lang="zh-CN" altLang="zh-CN" b="1" dirty="0">
                  <a:solidFill>
                    <a:schemeClr val="bg1"/>
                  </a:solidFill>
                </a:rPr>
                <a:t>动画。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969492" y="1074730"/>
            <a:ext cx="2598057" cy="4832584"/>
            <a:chOff x="766537" y="1437588"/>
            <a:chExt cx="2598057" cy="4832584"/>
          </a:xfrm>
        </p:grpSpPr>
        <p:sp>
          <p:nvSpPr>
            <p:cNvPr id="15" name="矩形 1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1028064" y="2139388"/>
              <a:ext cx="208049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b="1" dirty="0">
                  <a:solidFill>
                    <a:schemeClr val="bg1"/>
                  </a:solidFill>
                </a:rPr>
                <a:t>（三）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JQuery</a:t>
              </a:r>
              <a:endParaRPr lang="zh-CN" altLang="zh-CN" b="1" dirty="0">
                <a:solidFill>
                  <a:schemeClr val="bg1"/>
                </a:solidFill>
              </a:endParaRPr>
            </a:p>
            <a:p>
              <a:r>
                <a:rPr lang="zh-CN" altLang="zh-CN" b="1" dirty="0">
                  <a:solidFill>
                    <a:schemeClr val="bg1"/>
                  </a:solidFill>
                </a:rPr>
                <a:t>项目中的多数动态效果，如：背景图的移动，手风琴展示，</a:t>
              </a:r>
              <a:r>
                <a:rPr lang="en-US" altLang="zh-CN" b="1" dirty="0">
                  <a:solidFill>
                    <a:schemeClr val="bg1"/>
                  </a:solidFill>
                </a:rPr>
                <a:t>tab</a:t>
              </a:r>
              <a:r>
                <a:rPr lang="zh-CN" altLang="zh-CN" b="1" dirty="0">
                  <a:solidFill>
                    <a:schemeClr val="bg1"/>
                  </a:solidFill>
                </a:rPr>
                <a:t>栏切换等都用到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Jquery</a:t>
              </a:r>
              <a:r>
                <a:rPr lang="zh-CN" altLang="zh-CN" b="1" dirty="0">
                  <a:solidFill>
                    <a:schemeClr val="bg1"/>
                  </a:solidFill>
                </a:rPr>
                <a:t>的方法进行实现。其中还利用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JQuery</a:t>
              </a:r>
              <a:r>
                <a:rPr lang="zh-CN" altLang="zh-CN" b="1" dirty="0">
                  <a:solidFill>
                    <a:schemeClr val="bg1"/>
                  </a:solidFill>
                </a:rPr>
                <a:t>的插件进行一些其他的效果实现。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47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bg1"/>
                </a:solidFill>
              </a:rPr>
              <a:t>二、项目过程中好的方面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1713834" y="1074730"/>
            <a:ext cx="2598057" cy="4832584"/>
            <a:chOff x="766537" y="1437588"/>
            <a:chExt cx="2598057" cy="4832584"/>
          </a:xfrm>
        </p:grpSpPr>
        <p:sp>
          <p:nvSpPr>
            <p:cNvPr id="5" name="矩形 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1028064" y="2139388"/>
              <a:ext cx="2080490" cy="1854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</a:rPr>
                <a:t>（</a:t>
              </a:r>
              <a:r>
                <a:rPr lang="zh-CN" altLang="zh-CN" dirty="0">
                  <a:solidFill>
                    <a:schemeClr val="bg1"/>
                  </a:solidFill>
                </a:rPr>
                <a:t>一）能充分应用所学知识，既达到了学以致用的目的，也对前期的学习有了一个很好的检验。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4841663" y="1074730"/>
            <a:ext cx="2598057" cy="4832584"/>
            <a:chOff x="766537" y="1437588"/>
            <a:chExt cx="2598057" cy="4832584"/>
          </a:xfrm>
        </p:grpSpPr>
        <p:sp>
          <p:nvSpPr>
            <p:cNvPr id="10" name="矩形 9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1028064" y="2139388"/>
              <a:ext cx="208049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（二）所有组员能够积极参与，认真对待，组员之间能细化分工，也能为达到更好的项目效果进行深入地讨论，彰显了团队合作的精神。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7969492" y="1074730"/>
            <a:ext cx="2598057" cy="4832584"/>
            <a:chOff x="766537" y="1437588"/>
            <a:chExt cx="2598057" cy="4832584"/>
          </a:xfrm>
        </p:grpSpPr>
        <p:sp>
          <p:nvSpPr>
            <p:cNvPr id="15" name="矩形 14"/>
            <p:cNvSpPr/>
            <p:nvPr/>
          </p:nvSpPr>
          <p:spPr>
            <a:xfrm>
              <a:off x="766537" y="1437588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76653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1028064" y="2139388"/>
              <a:ext cx="20804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（三）锻炼了写项目地能力，为今后的课程学习和项目奠定了基础。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1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>
                <a:solidFill>
                  <a:schemeClr val="tx1"/>
                </a:solidFill>
              </a:rPr>
              <a:t>三、项目过程中存在的不足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519261" y="1114564"/>
            <a:ext cx="2630468" cy="4832584"/>
            <a:chOff x="-428036" y="1477422"/>
            <a:chExt cx="2630468" cy="4832584"/>
          </a:xfrm>
        </p:grpSpPr>
        <p:sp>
          <p:nvSpPr>
            <p:cNvPr id="5" name="矩形 4"/>
            <p:cNvSpPr/>
            <p:nvPr/>
          </p:nvSpPr>
          <p:spPr>
            <a:xfrm>
              <a:off x="-395625" y="1477422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-428036" y="3672114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8"/>
            <p:cNvSpPr txBox="1"/>
            <p:nvPr/>
          </p:nvSpPr>
          <p:spPr>
            <a:xfrm>
              <a:off x="-169253" y="2277888"/>
              <a:ext cx="20804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（一）项目的分工还存在偏差，不能充分地利用好组员的技术特长，造成项目完成过程出现问题。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3376101" y="1114564"/>
            <a:ext cx="2636571" cy="4832584"/>
            <a:chOff x="-699025" y="1477422"/>
            <a:chExt cx="2636571" cy="4832584"/>
          </a:xfrm>
        </p:grpSpPr>
        <p:sp>
          <p:nvSpPr>
            <p:cNvPr id="10" name="矩形 9"/>
            <p:cNvSpPr/>
            <p:nvPr/>
          </p:nvSpPr>
          <p:spPr>
            <a:xfrm>
              <a:off x="-660511" y="1477422"/>
              <a:ext cx="2598057" cy="4832584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-699025" y="3672113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文本框 8"/>
            <p:cNvSpPr txBox="1"/>
            <p:nvPr/>
          </p:nvSpPr>
          <p:spPr>
            <a:xfrm>
              <a:off x="-492067" y="2247886"/>
              <a:ext cx="208049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（二）工学矛盾突出，过多的精力花费在了项目上，对日常的学习造成较大的影响，明显存在日常课程松散的现象。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6274198" y="1114564"/>
            <a:ext cx="2598058" cy="4832584"/>
            <a:chOff x="-928757" y="1477422"/>
            <a:chExt cx="2598058" cy="4832584"/>
          </a:xfrm>
        </p:grpSpPr>
        <p:sp>
          <p:nvSpPr>
            <p:cNvPr id="15" name="矩形 14"/>
            <p:cNvSpPr/>
            <p:nvPr/>
          </p:nvSpPr>
          <p:spPr>
            <a:xfrm>
              <a:off x="-928756" y="1477422"/>
              <a:ext cx="2598057" cy="4832584"/>
            </a:xfrm>
            <a:prstGeom prst="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-928757" y="3672115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文本框 8"/>
            <p:cNvSpPr txBox="1"/>
            <p:nvPr/>
          </p:nvSpPr>
          <p:spPr>
            <a:xfrm>
              <a:off x="-669974" y="2169894"/>
              <a:ext cx="208049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（三）对项目的认识还有待提高，整个项目过多的时间去考虑如何让页面更加炫酷，让人感觉是在进行特效展，偏离了写项目的最终目的。</a:t>
              </a:r>
            </a:p>
          </p:txBody>
        </p:sp>
      </p:grpSp>
      <p:grpSp>
        <p:nvGrpSpPr>
          <p:cNvPr id="19" name="组 7">
            <a:extLst>
              <a:ext uri="{FF2B5EF4-FFF2-40B4-BE49-F238E27FC236}">
                <a16:creationId xmlns:a16="http://schemas.microsoft.com/office/drawing/2014/main" id="{7C784789-553B-4D25-B501-FFC0D262FD98}"/>
              </a:ext>
            </a:extLst>
          </p:cNvPr>
          <p:cNvGrpSpPr/>
          <p:nvPr/>
        </p:nvGrpSpPr>
        <p:grpSpPr>
          <a:xfrm>
            <a:off x="9131037" y="1114564"/>
            <a:ext cx="2630468" cy="4832584"/>
            <a:chOff x="-428036" y="1477422"/>
            <a:chExt cx="2630468" cy="483258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5028EDC-5D7B-4947-A482-A3D72A80A9F1}"/>
                </a:ext>
              </a:extLst>
            </p:cNvPr>
            <p:cNvSpPr/>
            <p:nvPr/>
          </p:nvSpPr>
          <p:spPr>
            <a:xfrm>
              <a:off x="-395625" y="1477422"/>
              <a:ext cx="2598057" cy="4832584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3B47882-741E-4C76-A8A9-7F65EC6CB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0" t="11491" r="26507" b="29383"/>
            <a:stretch>
              <a:fillRect/>
            </a:stretch>
          </p:blipFill>
          <p:spPr>
            <a:xfrm>
              <a:off x="-428036" y="3672114"/>
              <a:ext cx="2598057" cy="2598057"/>
            </a:xfrm>
            <a:prstGeom prst="rtTriangl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文本框 8">
              <a:extLst>
                <a:ext uri="{FF2B5EF4-FFF2-40B4-BE49-F238E27FC236}">
                  <a16:creationId xmlns:a16="http://schemas.microsoft.com/office/drawing/2014/main" id="{C0A2A83B-573A-4AF9-8513-FEE573FCCAD0}"/>
                </a:ext>
              </a:extLst>
            </p:cNvPr>
            <p:cNvSpPr txBox="1"/>
            <p:nvPr/>
          </p:nvSpPr>
          <p:spPr>
            <a:xfrm>
              <a:off x="-169253" y="2277888"/>
              <a:ext cx="20804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dirty="0">
                  <a:solidFill>
                    <a:schemeClr val="bg1"/>
                  </a:solidFill>
                </a:rPr>
                <a:t>（四）对项目的重视程度不够，前期进度缓慢，后期赶进度紧特别明显。</a:t>
              </a:r>
            </a:p>
            <a:p>
              <a:r>
                <a:rPr lang="zh-CN" altLang="zh-CN" dirty="0">
                  <a:solidFill>
                    <a:schemeClr val="bg1"/>
                  </a:solidFill>
                </a:rPr>
                <a:t>（五）顾头不顾尾，对前面所学的知识遗忘较多，使用</a:t>
              </a:r>
              <a:r>
                <a:rPr lang="en-US" altLang="zh-CN" dirty="0">
                  <a:solidFill>
                    <a:schemeClr val="bg1"/>
                  </a:solidFill>
                </a:rPr>
                <a:t>HTML/CSS</a:t>
              </a:r>
              <a:r>
                <a:rPr lang="zh-CN" altLang="zh-CN" dirty="0">
                  <a:solidFill>
                    <a:schemeClr val="bg1"/>
                  </a:solidFill>
                </a:rPr>
                <a:t>编写静态页面时问题重重。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3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10878C70-D83C-434B-8A93-139B90B31D5A}"/>
              </a:ext>
            </a:extLst>
          </p:cNvPr>
          <p:cNvSpPr/>
          <p:nvPr/>
        </p:nvSpPr>
        <p:spPr>
          <a:xfrm>
            <a:off x="998704" y="4127865"/>
            <a:ext cx="10194587" cy="2022633"/>
          </a:xfrm>
          <a:prstGeom prst="roundRect">
            <a:avLst/>
          </a:prstGeom>
          <a:solidFill>
            <a:schemeClr val="tx2">
              <a:lumMod val="85000"/>
              <a:lumOff val="1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06" y="643466"/>
            <a:ext cx="5337387" cy="333586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文本框 8"/>
          <p:cNvSpPr txBox="1"/>
          <p:nvPr/>
        </p:nvSpPr>
        <p:spPr>
          <a:xfrm>
            <a:off x="1322427" y="4817742"/>
            <a:ext cx="954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>
                <a:solidFill>
                  <a:schemeClr val="bg1"/>
                </a:solidFill>
              </a:rPr>
              <a:t>我组基本上完成了项目分配的任务，整个过程虽然收获很多，但是也存在很多问题，这需要我们在下一步继续常抓不懈日常学习，坚持以练促训，扎实推进培训工作。</a:t>
            </a:r>
          </a:p>
        </p:txBody>
      </p:sp>
      <p:sp>
        <p:nvSpPr>
          <p:cNvPr id="3" name="矩形 2"/>
          <p:cNvSpPr/>
          <p:nvPr/>
        </p:nvSpPr>
        <p:spPr>
          <a:xfrm>
            <a:off x="5747184" y="4274500"/>
            <a:ext cx="69762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总结</a:t>
            </a:r>
            <a:endParaRPr lang="en-US" altLang="zh-CN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5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92208D2-CF98-4A4C-A825-13839D9F615C}"/>
              </a:ext>
            </a:extLst>
          </p:cNvPr>
          <p:cNvSpPr/>
          <p:nvPr/>
        </p:nvSpPr>
        <p:spPr>
          <a:xfrm>
            <a:off x="4007796" y="1079770"/>
            <a:ext cx="4163438" cy="3852153"/>
          </a:xfrm>
          <a:prstGeom prst="roundRect">
            <a:avLst/>
          </a:prstGeom>
          <a:solidFill>
            <a:schemeClr val="bg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40306" y="1294892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4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0897" y="2227489"/>
            <a:ext cx="3570208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项目展示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49230" y="3437085"/>
            <a:ext cx="4493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为世界所有的美好而战</a:t>
            </a:r>
            <a:r>
              <a:rPr kumimoji="1" lang="en-US" altLang="zh-CN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4178020"/>
            <a:ext cx="329420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报告人：李嘉欣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08E1DA58-0C28-4E49-AB89-08F7316E0260}"/>
              </a:ext>
            </a:extLst>
          </p:cNvPr>
          <p:cNvSpPr/>
          <p:nvPr/>
        </p:nvSpPr>
        <p:spPr>
          <a:xfrm>
            <a:off x="739302" y="632298"/>
            <a:ext cx="10690698" cy="5418306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52137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kern="0" dirty="0">
                <a:solidFill>
                  <a:srgbClr val="FFFFFF"/>
                </a:solidFill>
                <a:ea typeface="微软雅黑" panose="020B0503020204020204" charset="-122"/>
              </a:rPr>
              <a:t>项目介绍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923002" y="1340506"/>
            <a:ext cx="955826" cy="1008070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1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1891" y="31893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kern="0" dirty="0">
                <a:solidFill>
                  <a:srgbClr val="FFFFFF"/>
                </a:solidFill>
                <a:ea typeface="微软雅黑" panose="020B0503020204020204" charset="-122"/>
              </a:rPr>
              <a:t>组员感想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44286" y="2971301"/>
            <a:ext cx="955825" cy="915397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2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24131" y="4562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kern="0" dirty="0">
                <a:solidFill>
                  <a:srgbClr val="FFFFFF"/>
                </a:solidFill>
                <a:ea typeface="微软雅黑" panose="020B0503020204020204" charset="-122"/>
              </a:rPr>
              <a:t>项目展示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44286" y="4427526"/>
            <a:ext cx="955825" cy="915396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3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E6A4211-CE9D-4482-8F72-623A7DF2C116}"/>
              </a:ext>
            </a:extLst>
          </p:cNvPr>
          <p:cNvSpPr/>
          <p:nvPr/>
        </p:nvSpPr>
        <p:spPr>
          <a:xfrm>
            <a:off x="6614809" y="580605"/>
            <a:ext cx="5321029" cy="5946655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99" y="1690025"/>
            <a:ext cx="5710766" cy="3212305"/>
          </a:xfrm>
          <a:prstGeom prst="roundRect">
            <a:avLst>
              <a:gd name="adj" fmla="val 20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7216854" y="1563248"/>
            <a:ext cx="4145411" cy="88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400" b="1" dirty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崩坏</a:t>
            </a:r>
            <a:r>
              <a:rPr lang="en-US" altLang="zh-CN" sz="4400" b="1" dirty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3</a:t>
            </a:r>
            <a:r>
              <a:rPr lang="zh-CN" altLang="en-US" sz="4400" b="1" dirty="0">
                <a:solidFill>
                  <a:schemeClr val="bg1"/>
                </a:solidFill>
                <a:ea typeface="微软雅黑" panose="020B0503020204020204" charset="-122"/>
                <a:cs typeface="Arial" panose="020B0604020202020204" pitchFamily="34" charset="0"/>
              </a:rPr>
              <a:t>官方网站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11868" y="580605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09772" y="2879696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8965"/>
            <a:r>
              <a:rPr lang="zh-CN" altLang="en-US" sz="720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”</a:t>
            </a:r>
            <a:endParaRPr lang="zh-CN" altLang="en-US" sz="72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7119577" y="3614862"/>
            <a:ext cx="4145411" cy="2574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「崩坏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」点燃国创动作之魂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!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次世代的动作游戏出击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!--3D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全视角卡通渲染、沉浸感十足的关卡剧情、无限可能的分支连招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以及不科学的超强打击感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!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作为国创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IP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大作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更有人气声优献声哟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~!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那么，舰长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请率领您麾下的女武神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一起抵抗崩坏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</a:t>
            </a:r>
            <a:r>
              <a:rPr lang="zh-CN" alt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为世界上所有的美好而战吧</a:t>
            </a:r>
            <a:r>
              <a:rPr lang="en-US" altLang="zh-C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!</a:t>
            </a:r>
            <a:endParaRPr lang="zh-CN" altLang="en-US" sz="1400" b="1" dirty="0">
              <a:solidFill>
                <a:schemeClr val="accent3">
                  <a:lumMod val="20000"/>
                  <a:lumOff val="8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6853" y="3105728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项目介绍</a:t>
            </a:r>
            <a:endParaRPr lang="en-US" altLang="zh-CN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72489E-050C-424B-A954-6DC05E01420C}"/>
              </a:ext>
            </a:extLst>
          </p:cNvPr>
          <p:cNvSpPr/>
          <p:nvPr/>
        </p:nvSpPr>
        <p:spPr>
          <a:xfrm>
            <a:off x="1077084" y="284053"/>
            <a:ext cx="1838701" cy="587391"/>
          </a:xfrm>
          <a:prstGeom prst="roundRect">
            <a:avLst/>
          </a:prstGeom>
          <a:solidFill>
            <a:schemeClr val="accent6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54695" y="312965"/>
            <a:ext cx="5601366" cy="529569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项目介绍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336797" y="965201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615026" y="2413000"/>
            <a:ext cx="931334" cy="93133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/>
              <a:t>A</a:t>
            </a:r>
            <a:endParaRPr kumimoji="1" lang="zh-CN" altLang="en-US" sz="3600" b="1" dirty="0"/>
          </a:p>
        </p:txBody>
      </p:sp>
      <p:sp>
        <p:nvSpPr>
          <p:cNvPr id="5" name="文本框 8"/>
          <p:cNvSpPr txBox="1"/>
          <p:nvPr/>
        </p:nvSpPr>
        <p:spPr>
          <a:xfrm>
            <a:off x="2702491" y="1366023"/>
            <a:ext cx="3173374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技能知识与美感并存，崩坏３的布局简结而实现又不简单，通过项目，希望组员能对以往学过的知识有一个系统的回顾并挑战自己，对项目的一些动态效果进行设计。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02491" y="974100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选材意图</a:t>
            </a:r>
            <a:endParaRPr lang="en-US" altLang="zh-CN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856061" y="963031"/>
            <a:ext cx="3976227" cy="2201545"/>
          </a:xfrm>
          <a:prstGeom prst="roundRect">
            <a:avLst>
              <a:gd name="adj" fmla="val 45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266648" y="2410831"/>
            <a:ext cx="931334" cy="9313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B</a:t>
            </a:r>
            <a:endParaRPr kumimoji="1" lang="zh-CN" altLang="en-US" sz="3600" b="1" dirty="0"/>
          </a:p>
        </p:txBody>
      </p:sp>
      <p:sp>
        <p:nvSpPr>
          <p:cNvPr id="11" name="文本框 8"/>
          <p:cNvSpPr txBox="1"/>
          <p:nvPr/>
        </p:nvSpPr>
        <p:spPr>
          <a:xfrm>
            <a:off x="7323666" y="1393625"/>
            <a:ext cx="3173374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１、灵活运用所学知识，进行网页布局并实现动态效果；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２、在团队的创作中互相学习并感受团队创作的重要；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３、能进行设计，为网页添加动态效果，培养美感。</a:t>
            </a:r>
          </a:p>
        </p:txBody>
      </p:sp>
      <p:sp>
        <p:nvSpPr>
          <p:cNvPr id="12" name="矩形 11"/>
          <p:cNvSpPr/>
          <p:nvPr/>
        </p:nvSpPr>
        <p:spPr>
          <a:xfrm>
            <a:off x="7354112" y="992764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项目目标</a:t>
            </a:r>
            <a:endParaRPr lang="en-US" altLang="zh-CN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3404" y="3607518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41633" y="5055317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C</a:t>
            </a:r>
            <a:endParaRPr kumimoji="1" lang="zh-CN" altLang="en-US" sz="3600" b="1" dirty="0"/>
          </a:p>
        </p:txBody>
      </p:sp>
      <p:sp>
        <p:nvSpPr>
          <p:cNvPr id="16" name="文本框 8"/>
          <p:cNvSpPr txBox="1"/>
          <p:nvPr/>
        </p:nvSpPr>
        <p:spPr>
          <a:xfrm>
            <a:off x="1329098" y="4328635"/>
            <a:ext cx="3173374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两人一起合作负责一个模块的静态与动态页面的实现，包括跳转页面。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329097" y="3810718"/>
            <a:ext cx="121058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项目分工</a:t>
            </a:r>
            <a:endParaRPr lang="en-US" altLang="zh-CN" sz="2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615026" y="3605349"/>
            <a:ext cx="3843869" cy="1913466"/>
          </a:xfrm>
          <a:prstGeom prst="roundRect">
            <a:avLst>
              <a:gd name="adj" fmla="val 45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3255" y="5053148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D</a:t>
            </a:r>
            <a:endParaRPr kumimoji="1" lang="zh-CN" altLang="en-US" sz="3600" b="1" dirty="0"/>
          </a:p>
        </p:txBody>
      </p:sp>
      <p:sp>
        <p:nvSpPr>
          <p:cNvPr id="21" name="文本框 8"/>
          <p:cNvSpPr txBox="1"/>
          <p:nvPr/>
        </p:nvSpPr>
        <p:spPr>
          <a:xfrm>
            <a:off x="5950273" y="4174577"/>
            <a:ext cx="3173374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１、项目选择；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２、项目分工；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３、项目实现；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４、项目合并。</a:t>
            </a:r>
          </a:p>
        </p:txBody>
      </p:sp>
      <p:sp>
        <p:nvSpPr>
          <p:cNvPr id="22" name="矩形 21"/>
          <p:cNvSpPr/>
          <p:nvPr/>
        </p:nvSpPr>
        <p:spPr>
          <a:xfrm>
            <a:off x="5980720" y="3698915"/>
            <a:ext cx="2877711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panose="020B0503020204020204" charset="-122"/>
              </a:rPr>
              <a:t>项目流程</a:t>
            </a:r>
            <a:r>
              <a:rPr lang="zh-CN" altLang="en-US" sz="1000" b="1" dirty="0">
                <a:solidFill>
                  <a:schemeClr val="bg1"/>
                </a:solidFill>
                <a:ea typeface="微软雅黑" panose="020B0503020204020204" charset="-122"/>
              </a:rPr>
              <a:t>（０６．０１～０６．０５）</a:t>
            </a:r>
            <a:endParaRPr lang="en-US" altLang="zh-CN" sz="10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>
                    <a:alpha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项目介绍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656099" y="584497"/>
            <a:ext cx="5601366" cy="529569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项目总结</a:t>
            </a:r>
          </a:p>
        </p:txBody>
      </p:sp>
      <p:sp>
        <p:nvSpPr>
          <p:cNvPr id="7" name="任意形状 6"/>
          <p:cNvSpPr/>
          <p:nvPr/>
        </p:nvSpPr>
        <p:spPr>
          <a:xfrm>
            <a:off x="1150642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</p:txBody>
      </p:sp>
      <p:sp>
        <p:nvSpPr>
          <p:cNvPr id="10" name="形状 9"/>
          <p:cNvSpPr/>
          <p:nvPr/>
        </p:nvSpPr>
        <p:spPr>
          <a:xfrm>
            <a:off x="2333128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任意形状 10"/>
          <p:cNvSpPr/>
          <p:nvPr/>
        </p:nvSpPr>
        <p:spPr>
          <a:xfrm>
            <a:off x="1608521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15" name="圆角矩形 14"/>
          <p:cNvSpPr/>
          <p:nvPr/>
        </p:nvSpPr>
        <p:spPr>
          <a:xfrm>
            <a:off x="3700162" y="2428170"/>
            <a:ext cx="2060461" cy="1699449"/>
          </a:xfrm>
          <a:prstGeom prst="roundRect">
            <a:avLst>
              <a:gd name="adj" fmla="val 1000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环形箭头 15"/>
          <p:cNvSpPr/>
          <p:nvPr/>
        </p:nvSpPr>
        <p:spPr>
          <a:xfrm>
            <a:off x="4865479" y="1426029"/>
            <a:ext cx="2405264" cy="2405264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solidFill>
            <a:schemeClr val="accent5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任意形状 16"/>
          <p:cNvSpPr/>
          <p:nvPr/>
        </p:nvSpPr>
        <p:spPr>
          <a:xfrm>
            <a:off x="4158043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21" name="任意形状 20"/>
          <p:cNvSpPr/>
          <p:nvPr/>
        </p:nvSpPr>
        <p:spPr>
          <a:xfrm>
            <a:off x="6249684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89133" rIns="89133" bIns="386948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</p:txBody>
      </p:sp>
      <p:sp>
        <p:nvSpPr>
          <p:cNvPr id="25" name="形状 24"/>
          <p:cNvSpPr/>
          <p:nvPr/>
        </p:nvSpPr>
        <p:spPr>
          <a:xfrm>
            <a:off x="7432171" y="2921144"/>
            <a:ext cx="2141983" cy="2141983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任意形状 28"/>
          <p:cNvSpPr/>
          <p:nvPr/>
        </p:nvSpPr>
        <p:spPr>
          <a:xfrm>
            <a:off x="6707564" y="376345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30" name="任意形状 29"/>
          <p:cNvSpPr/>
          <p:nvPr/>
        </p:nvSpPr>
        <p:spPr>
          <a:xfrm>
            <a:off x="8799205" y="2428170"/>
            <a:ext cx="2060461" cy="1699449"/>
          </a:xfrm>
          <a:custGeom>
            <a:avLst/>
            <a:gdLst>
              <a:gd name="connsiteX0" fmla="*/ 0 w 1685037"/>
              <a:gd name="connsiteY0" fmla="*/ 138980 h 1389803"/>
              <a:gd name="connsiteX1" fmla="*/ 138980 w 1685037"/>
              <a:gd name="connsiteY1" fmla="*/ 0 h 1389803"/>
              <a:gd name="connsiteX2" fmla="*/ 1546057 w 1685037"/>
              <a:gd name="connsiteY2" fmla="*/ 0 h 1389803"/>
              <a:gd name="connsiteX3" fmla="*/ 1685037 w 1685037"/>
              <a:gd name="connsiteY3" fmla="*/ 138980 h 1389803"/>
              <a:gd name="connsiteX4" fmla="*/ 1685037 w 1685037"/>
              <a:gd name="connsiteY4" fmla="*/ 1250823 h 1389803"/>
              <a:gd name="connsiteX5" fmla="*/ 1546057 w 1685037"/>
              <a:gd name="connsiteY5" fmla="*/ 1389803 h 1389803"/>
              <a:gd name="connsiteX6" fmla="*/ 138980 w 1685037"/>
              <a:gd name="connsiteY6" fmla="*/ 1389803 h 1389803"/>
              <a:gd name="connsiteX7" fmla="*/ 0 w 1685037"/>
              <a:gd name="connsiteY7" fmla="*/ 1250823 h 1389803"/>
              <a:gd name="connsiteX8" fmla="*/ 0 w 1685037"/>
              <a:gd name="connsiteY8" fmla="*/ 138980 h 138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5037" h="1389803">
                <a:moveTo>
                  <a:pt x="0" y="138980"/>
                </a:moveTo>
                <a:cubicBezTo>
                  <a:pt x="0" y="62223"/>
                  <a:pt x="62223" y="0"/>
                  <a:pt x="138980" y="0"/>
                </a:cubicBezTo>
                <a:lnTo>
                  <a:pt x="1546057" y="0"/>
                </a:lnTo>
                <a:cubicBezTo>
                  <a:pt x="1622814" y="0"/>
                  <a:pt x="1685037" y="62223"/>
                  <a:pt x="1685037" y="138980"/>
                </a:cubicBezTo>
                <a:lnTo>
                  <a:pt x="1685037" y="1250823"/>
                </a:lnTo>
                <a:cubicBezTo>
                  <a:pt x="1685037" y="1327580"/>
                  <a:pt x="1622814" y="1389803"/>
                  <a:pt x="1546057" y="1389803"/>
                </a:cubicBezTo>
                <a:lnTo>
                  <a:pt x="138980" y="1389803"/>
                </a:lnTo>
                <a:cubicBezTo>
                  <a:pt x="62223" y="1389803"/>
                  <a:pt x="0" y="1327580"/>
                  <a:pt x="0" y="1250823"/>
                </a:cubicBezTo>
                <a:lnTo>
                  <a:pt x="0" y="138980"/>
                </a:lnTo>
                <a:close/>
              </a:path>
            </a:pathLst>
          </a:custGeom>
          <a:ln>
            <a:solidFill>
              <a:schemeClr val="accent4"/>
            </a:solidFill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133" tIns="386948" rIns="89133" bIns="89133" numCol="1" spcCol="1270" anchor="t" anchorCtr="0">
            <a:noAutofit/>
          </a:bodyPr>
          <a:lstStyle/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  <a:p>
            <a:pPr marL="285750" lvl="1" indent="-285750" algn="l" defTabSz="1333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3000" kern="1200"/>
          </a:p>
        </p:txBody>
      </p:sp>
      <p:sp>
        <p:nvSpPr>
          <p:cNvPr id="31" name="任意形状 30"/>
          <p:cNvSpPr/>
          <p:nvPr/>
        </p:nvSpPr>
        <p:spPr>
          <a:xfrm>
            <a:off x="9257084" y="2064002"/>
            <a:ext cx="1831520" cy="728335"/>
          </a:xfrm>
          <a:custGeom>
            <a:avLst/>
            <a:gdLst>
              <a:gd name="connsiteX0" fmla="*/ 0 w 1497810"/>
              <a:gd name="connsiteY0" fmla="*/ 59563 h 595630"/>
              <a:gd name="connsiteX1" fmla="*/ 59563 w 1497810"/>
              <a:gd name="connsiteY1" fmla="*/ 0 h 595630"/>
              <a:gd name="connsiteX2" fmla="*/ 1438247 w 1497810"/>
              <a:gd name="connsiteY2" fmla="*/ 0 h 595630"/>
              <a:gd name="connsiteX3" fmla="*/ 1497810 w 1497810"/>
              <a:gd name="connsiteY3" fmla="*/ 59563 h 595630"/>
              <a:gd name="connsiteX4" fmla="*/ 1497810 w 1497810"/>
              <a:gd name="connsiteY4" fmla="*/ 536067 h 595630"/>
              <a:gd name="connsiteX5" fmla="*/ 1438247 w 1497810"/>
              <a:gd name="connsiteY5" fmla="*/ 595630 h 595630"/>
              <a:gd name="connsiteX6" fmla="*/ 59563 w 1497810"/>
              <a:gd name="connsiteY6" fmla="*/ 595630 h 595630"/>
              <a:gd name="connsiteX7" fmla="*/ 0 w 1497810"/>
              <a:gd name="connsiteY7" fmla="*/ 536067 h 595630"/>
              <a:gd name="connsiteX8" fmla="*/ 0 w 1497810"/>
              <a:gd name="connsiteY8" fmla="*/ 59563 h 595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810" h="595630">
                <a:moveTo>
                  <a:pt x="0" y="59563"/>
                </a:moveTo>
                <a:cubicBezTo>
                  <a:pt x="0" y="26667"/>
                  <a:pt x="26667" y="0"/>
                  <a:pt x="59563" y="0"/>
                </a:cubicBezTo>
                <a:lnTo>
                  <a:pt x="1438247" y="0"/>
                </a:lnTo>
                <a:cubicBezTo>
                  <a:pt x="1471143" y="0"/>
                  <a:pt x="1497810" y="26667"/>
                  <a:pt x="1497810" y="59563"/>
                </a:cubicBezTo>
                <a:lnTo>
                  <a:pt x="1497810" y="536067"/>
                </a:lnTo>
                <a:cubicBezTo>
                  <a:pt x="1497810" y="568963"/>
                  <a:pt x="1471143" y="595630"/>
                  <a:pt x="1438247" y="595630"/>
                </a:cubicBezTo>
                <a:lnTo>
                  <a:pt x="59563" y="595630"/>
                </a:lnTo>
                <a:cubicBezTo>
                  <a:pt x="26667" y="595630"/>
                  <a:pt x="0" y="568963"/>
                  <a:pt x="0" y="536067"/>
                </a:cubicBezTo>
                <a:lnTo>
                  <a:pt x="0" y="59563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310" tIns="59355" rIns="80310" bIns="593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300" kern="1200"/>
          </a:p>
        </p:txBody>
      </p:sp>
      <p:sp>
        <p:nvSpPr>
          <p:cNvPr id="32" name="文本框 8"/>
          <p:cNvSpPr txBox="1"/>
          <p:nvPr/>
        </p:nvSpPr>
        <p:spPr>
          <a:xfrm>
            <a:off x="1200984" y="2625127"/>
            <a:ext cx="2032220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HTML5+CSS+JavaScript(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banner+timer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)+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JQuery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small_banner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)+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(jquery-1.4.2.min.js)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17915" y="3952166"/>
            <a:ext cx="1719944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charset="-122"/>
              </a:rPr>
              <a:t>项目包含内容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34" name="文本框 8"/>
          <p:cNvSpPr txBox="1"/>
          <p:nvPr/>
        </p:nvSpPr>
        <p:spPr>
          <a:xfrm>
            <a:off x="6322192" y="2763847"/>
            <a:ext cx="201050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合作小分组内讨论解决、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上网查找资料；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咨询老师</a:t>
            </a:r>
          </a:p>
        </p:txBody>
      </p:sp>
      <p:sp>
        <p:nvSpPr>
          <p:cNvPr id="35" name="矩形 34"/>
          <p:cNvSpPr/>
          <p:nvPr/>
        </p:nvSpPr>
        <p:spPr>
          <a:xfrm>
            <a:off x="6766196" y="3952166"/>
            <a:ext cx="1719944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charset="-122"/>
              </a:rPr>
              <a:t>困难解决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3850530" y="2832077"/>
            <a:ext cx="1842084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天完成页面架构，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天添加特效，半天查看、检查、配兼容问题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半天总结整理；</a:t>
            </a:r>
          </a:p>
        </p:txBody>
      </p:sp>
      <p:sp>
        <p:nvSpPr>
          <p:cNvPr id="37" name="矩形 36"/>
          <p:cNvSpPr/>
          <p:nvPr/>
        </p:nvSpPr>
        <p:spPr>
          <a:xfrm>
            <a:off x="4213831" y="2214521"/>
            <a:ext cx="1719944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charset="-122"/>
              </a:rPr>
              <a:t>项目进展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sp>
        <p:nvSpPr>
          <p:cNvPr id="38" name="文本框 8"/>
          <p:cNvSpPr txBox="1"/>
          <p:nvPr/>
        </p:nvSpPr>
        <p:spPr>
          <a:xfrm>
            <a:off x="9026323" y="2928450"/>
            <a:ext cx="171994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组员分享感想</a:t>
            </a:r>
          </a:p>
        </p:txBody>
      </p:sp>
      <p:sp>
        <p:nvSpPr>
          <p:cNvPr id="39" name="矩形 38"/>
          <p:cNvSpPr/>
          <p:nvPr/>
        </p:nvSpPr>
        <p:spPr>
          <a:xfrm>
            <a:off x="9321615" y="2214521"/>
            <a:ext cx="1719944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1400" b="1" dirty="0">
                <a:solidFill>
                  <a:schemeClr val="bg1"/>
                </a:solidFill>
                <a:ea typeface="微软雅黑" panose="020B0503020204020204" charset="-122"/>
              </a:rPr>
              <a:t>总结整理</a:t>
            </a:r>
            <a:endParaRPr lang="en-US" altLang="zh-CN" sz="14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组员所遇困难以及解决</a:t>
            </a:r>
          </a:p>
        </p:txBody>
      </p:sp>
      <p:sp>
        <p:nvSpPr>
          <p:cNvPr id="5" name="空心弧 4"/>
          <p:cNvSpPr/>
          <p:nvPr/>
        </p:nvSpPr>
        <p:spPr>
          <a:xfrm>
            <a:off x="-4094981" y="-217744"/>
            <a:ext cx="7293488" cy="7293488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任意形状 5"/>
          <p:cNvSpPr/>
          <p:nvPr/>
        </p:nvSpPr>
        <p:spPr>
          <a:xfrm>
            <a:off x="2642504" y="1136253"/>
            <a:ext cx="7710664" cy="833607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7" name="椭圆 6"/>
          <p:cNvSpPr/>
          <p:nvPr/>
        </p:nvSpPr>
        <p:spPr>
          <a:xfrm>
            <a:off x="2121500" y="1032052"/>
            <a:ext cx="1042009" cy="1042009"/>
          </a:xfrm>
          <a:prstGeom prst="ellips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形状 7"/>
          <p:cNvSpPr/>
          <p:nvPr/>
        </p:nvSpPr>
        <p:spPr>
          <a:xfrm>
            <a:off x="3120430" y="2386881"/>
            <a:ext cx="7215411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9" name="椭圆 8"/>
          <p:cNvSpPr/>
          <p:nvPr/>
        </p:nvSpPr>
        <p:spPr>
          <a:xfrm>
            <a:off x="2599426" y="2282680"/>
            <a:ext cx="1042009" cy="1042009"/>
          </a:xfrm>
          <a:prstGeom prst="ellipse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任意形状 9"/>
          <p:cNvSpPr/>
          <p:nvPr/>
        </p:nvSpPr>
        <p:spPr>
          <a:xfrm>
            <a:off x="3120430" y="3637509"/>
            <a:ext cx="7215411" cy="833607"/>
          </a:xfrm>
          <a:custGeom>
            <a:avLst/>
            <a:gdLst>
              <a:gd name="connsiteX0" fmla="*/ 0 w 6962986"/>
              <a:gd name="connsiteY0" fmla="*/ 0 h 833607"/>
              <a:gd name="connsiteX1" fmla="*/ 6962986 w 6962986"/>
              <a:gd name="connsiteY1" fmla="*/ 0 h 833607"/>
              <a:gd name="connsiteX2" fmla="*/ 6962986 w 6962986"/>
              <a:gd name="connsiteY2" fmla="*/ 833607 h 833607"/>
              <a:gd name="connsiteX3" fmla="*/ 0 w 6962986"/>
              <a:gd name="connsiteY3" fmla="*/ 833607 h 833607"/>
              <a:gd name="connsiteX4" fmla="*/ 0 w 6962986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986" h="833607">
                <a:moveTo>
                  <a:pt x="0" y="0"/>
                </a:moveTo>
                <a:lnTo>
                  <a:pt x="6962986" y="0"/>
                </a:lnTo>
                <a:lnTo>
                  <a:pt x="6962986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1" name="椭圆 10"/>
          <p:cNvSpPr/>
          <p:nvPr/>
        </p:nvSpPr>
        <p:spPr>
          <a:xfrm>
            <a:off x="2599426" y="3533308"/>
            <a:ext cx="1042009" cy="1042009"/>
          </a:xfrm>
          <a:prstGeom prst="ellipse">
            <a:avLst/>
          </a:pr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形状 11"/>
          <p:cNvSpPr/>
          <p:nvPr/>
        </p:nvSpPr>
        <p:spPr>
          <a:xfrm>
            <a:off x="2642504" y="4888138"/>
            <a:ext cx="7710664" cy="1029193"/>
          </a:xfrm>
          <a:custGeom>
            <a:avLst/>
            <a:gdLst>
              <a:gd name="connsiteX0" fmla="*/ 0 w 7440913"/>
              <a:gd name="connsiteY0" fmla="*/ 0 h 833607"/>
              <a:gd name="connsiteX1" fmla="*/ 7440913 w 7440913"/>
              <a:gd name="connsiteY1" fmla="*/ 0 h 833607"/>
              <a:gd name="connsiteX2" fmla="*/ 7440913 w 7440913"/>
              <a:gd name="connsiteY2" fmla="*/ 833607 h 833607"/>
              <a:gd name="connsiteX3" fmla="*/ 0 w 7440913"/>
              <a:gd name="connsiteY3" fmla="*/ 833607 h 833607"/>
              <a:gd name="connsiteX4" fmla="*/ 0 w 7440913"/>
              <a:gd name="connsiteY4" fmla="*/ 0 h 8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0913" h="833607">
                <a:moveTo>
                  <a:pt x="0" y="0"/>
                </a:moveTo>
                <a:lnTo>
                  <a:pt x="7440913" y="0"/>
                </a:lnTo>
                <a:lnTo>
                  <a:pt x="7440913" y="833607"/>
                </a:lnTo>
                <a:lnTo>
                  <a:pt x="0" y="833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1676" tIns="109220" rIns="109220" bIns="109220" numCol="1" spcCol="1270" anchor="ctr" anchorCtr="0">
            <a:noAutofit/>
          </a:bodyPr>
          <a:lstStyle/>
          <a:p>
            <a:pPr lvl="0" algn="l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300" kern="1200"/>
          </a:p>
        </p:txBody>
      </p:sp>
      <p:sp>
        <p:nvSpPr>
          <p:cNvPr id="13" name="椭圆 12"/>
          <p:cNvSpPr/>
          <p:nvPr/>
        </p:nvSpPr>
        <p:spPr>
          <a:xfrm>
            <a:off x="2085603" y="4888137"/>
            <a:ext cx="1042009" cy="1042009"/>
          </a:xfrm>
          <a:prstGeom prst="ellipse">
            <a:avLst/>
          </a:pr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421404" y="1444394"/>
            <a:ext cx="506403" cy="217324"/>
          </a:xfrm>
          <a:custGeom>
            <a:avLst/>
            <a:gdLst>
              <a:gd name="T0" fmla="*/ 1727 w 3152"/>
              <a:gd name="T1" fmla="*/ 1223 h 1356"/>
              <a:gd name="T2" fmla="*/ 1727 w 3152"/>
              <a:gd name="T3" fmla="*/ 421 h 1356"/>
              <a:gd name="T4" fmla="*/ 1727 w 3152"/>
              <a:gd name="T5" fmla="*/ 1223 h 1356"/>
              <a:gd name="T6" fmla="*/ 534 w 3152"/>
              <a:gd name="T7" fmla="*/ 1223 h 1356"/>
              <a:gd name="T8" fmla="*/ 522 w 3152"/>
              <a:gd name="T9" fmla="*/ 422 h 1356"/>
              <a:gd name="T10" fmla="*/ 550 w 3152"/>
              <a:gd name="T11" fmla="*/ 422 h 1356"/>
              <a:gd name="T12" fmla="*/ 534 w 3152"/>
              <a:gd name="T13" fmla="*/ 1223 h 1356"/>
              <a:gd name="T14" fmla="*/ 2965 w 3152"/>
              <a:gd name="T15" fmla="*/ 30 h 1356"/>
              <a:gd name="T16" fmla="*/ 2960 w 3152"/>
              <a:gd name="T17" fmla="*/ 24 h 1356"/>
              <a:gd name="T18" fmla="*/ 2955 w 3152"/>
              <a:gd name="T19" fmla="*/ 19 h 1356"/>
              <a:gd name="T20" fmla="*/ 2945 w 3152"/>
              <a:gd name="T21" fmla="*/ 11 h 1356"/>
              <a:gd name="T22" fmla="*/ 2934 w 3152"/>
              <a:gd name="T23" fmla="*/ 5 h 1356"/>
              <a:gd name="T24" fmla="*/ 2921 w 3152"/>
              <a:gd name="T25" fmla="*/ 2 h 1356"/>
              <a:gd name="T26" fmla="*/ 2908 w 3152"/>
              <a:gd name="T27" fmla="*/ 1 h 1356"/>
              <a:gd name="T28" fmla="*/ 2896 w 3152"/>
              <a:gd name="T29" fmla="*/ 2 h 1356"/>
              <a:gd name="T30" fmla="*/ 2883 w 3152"/>
              <a:gd name="T31" fmla="*/ 6 h 1356"/>
              <a:gd name="T32" fmla="*/ 2872 w 3152"/>
              <a:gd name="T33" fmla="*/ 12 h 1356"/>
              <a:gd name="T34" fmla="*/ 2867 w 3152"/>
              <a:gd name="T35" fmla="*/ 17 h 1356"/>
              <a:gd name="T36" fmla="*/ 2861 w 3152"/>
              <a:gd name="T37" fmla="*/ 21 h 1356"/>
              <a:gd name="T38" fmla="*/ 1727 w 3152"/>
              <a:gd name="T39" fmla="*/ 288 h 1356"/>
              <a:gd name="T40" fmla="*/ 1064 w 3152"/>
              <a:gd name="T41" fmla="*/ 756 h 1356"/>
              <a:gd name="T42" fmla="*/ 799 w 3152"/>
              <a:gd name="T43" fmla="*/ 173 h 1356"/>
              <a:gd name="T44" fmla="*/ 975 w 3152"/>
              <a:gd name="T45" fmla="*/ 380 h 1356"/>
              <a:gd name="T46" fmla="*/ 1030 w 3152"/>
              <a:gd name="T47" fmla="*/ 275 h 1356"/>
              <a:gd name="T48" fmla="*/ 863 w 3152"/>
              <a:gd name="T49" fmla="*/ 29 h 1356"/>
              <a:gd name="T50" fmla="*/ 854 w 3152"/>
              <a:gd name="T51" fmla="*/ 19 h 1356"/>
              <a:gd name="T52" fmla="*/ 850 w 3152"/>
              <a:gd name="T53" fmla="*/ 16 h 1356"/>
              <a:gd name="T54" fmla="*/ 838 w 3152"/>
              <a:gd name="T55" fmla="*/ 8 h 1356"/>
              <a:gd name="T56" fmla="*/ 825 w 3152"/>
              <a:gd name="T57" fmla="*/ 3 h 1356"/>
              <a:gd name="T58" fmla="*/ 813 w 3152"/>
              <a:gd name="T59" fmla="*/ 1 h 1356"/>
              <a:gd name="T60" fmla="*/ 800 w 3152"/>
              <a:gd name="T61" fmla="*/ 1 h 1356"/>
              <a:gd name="T62" fmla="*/ 787 w 3152"/>
              <a:gd name="T63" fmla="*/ 4 h 1356"/>
              <a:gd name="T64" fmla="*/ 774 w 3152"/>
              <a:gd name="T65" fmla="*/ 10 h 1356"/>
              <a:gd name="T66" fmla="*/ 770 w 3152"/>
              <a:gd name="T67" fmla="*/ 12 h 1356"/>
              <a:gd name="T68" fmla="*/ 760 w 3152"/>
              <a:gd name="T69" fmla="*/ 21 h 1356"/>
              <a:gd name="T70" fmla="*/ 508 w 3152"/>
              <a:gd name="T71" fmla="*/ 289 h 1356"/>
              <a:gd name="T72" fmla="*/ 534 w 3152"/>
              <a:gd name="T73" fmla="*/ 1356 h 1356"/>
              <a:gd name="T74" fmla="*/ 1197 w 3152"/>
              <a:gd name="T75" fmla="*/ 889 h 1356"/>
              <a:gd name="T76" fmla="*/ 2260 w 3152"/>
              <a:gd name="T77" fmla="*/ 856 h 1356"/>
              <a:gd name="T78" fmla="*/ 3021 w 3152"/>
              <a:gd name="T79" fmla="*/ 350 h 1356"/>
              <a:gd name="T80" fmla="*/ 3114 w 3152"/>
              <a:gd name="T81" fmla="*/ 368 h 1356"/>
              <a:gd name="T82" fmla="*/ 2965 w 3152"/>
              <a:gd name="T83" fmla="*/ 3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52" h="1356">
                <a:moveTo>
                  <a:pt x="1727" y="1223"/>
                </a:moveTo>
                <a:lnTo>
                  <a:pt x="1727" y="1223"/>
                </a:lnTo>
                <a:cubicBezTo>
                  <a:pt x="1506" y="1223"/>
                  <a:pt x="1326" y="1043"/>
                  <a:pt x="1326" y="822"/>
                </a:cubicBezTo>
                <a:cubicBezTo>
                  <a:pt x="1326" y="601"/>
                  <a:pt x="1506" y="421"/>
                  <a:pt x="1727" y="421"/>
                </a:cubicBezTo>
                <a:cubicBezTo>
                  <a:pt x="1948" y="421"/>
                  <a:pt x="2128" y="601"/>
                  <a:pt x="2128" y="822"/>
                </a:cubicBezTo>
                <a:cubicBezTo>
                  <a:pt x="2128" y="1043"/>
                  <a:pt x="1948" y="1223"/>
                  <a:pt x="1727" y="1223"/>
                </a:cubicBezTo>
                <a:close/>
                <a:moveTo>
                  <a:pt x="534" y="1223"/>
                </a:moveTo>
                <a:lnTo>
                  <a:pt x="534" y="1223"/>
                </a:lnTo>
                <a:cubicBezTo>
                  <a:pt x="313" y="1223"/>
                  <a:pt x="133" y="1043"/>
                  <a:pt x="133" y="822"/>
                </a:cubicBezTo>
                <a:cubicBezTo>
                  <a:pt x="133" y="605"/>
                  <a:pt x="306" y="428"/>
                  <a:pt x="522" y="422"/>
                </a:cubicBezTo>
                <a:cubicBezTo>
                  <a:pt x="526" y="423"/>
                  <a:pt x="531" y="423"/>
                  <a:pt x="536" y="423"/>
                </a:cubicBezTo>
                <a:cubicBezTo>
                  <a:pt x="540" y="423"/>
                  <a:pt x="545" y="423"/>
                  <a:pt x="550" y="422"/>
                </a:cubicBezTo>
                <a:cubicBezTo>
                  <a:pt x="763" y="430"/>
                  <a:pt x="935" y="607"/>
                  <a:pt x="935" y="822"/>
                </a:cubicBezTo>
                <a:cubicBezTo>
                  <a:pt x="935" y="1043"/>
                  <a:pt x="755" y="1223"/>
                  <a:pt x="534" y="1223"/>
                </a:cubicBezTo>
                <a:close/>
                <a:moveTo>
                  <a:pt x="2965" y="30"/>
                </a:moveTo>
                <a:lnTo>
                  <a:pt x="2965" y="30"/>
                </a:lnTo>
                <a:cubicBezTo>
                  <a:pt x="2965" y="30"/>
                  <a:pt x="2965" y="29"/>
                  <a:pt x="2965" y="29"/>
                </a:cubicBezTo>
                <a:cubicBezTo>
                  <a:pt x="2963" y="27"/>
                  <a:pt x="2962" y="26"/>
                  <a:pt x="2960" y="24"/>
                </a:cubicBezTo>
                <a:cubicBezTo>
                  <a:pt x="2959" y="22"/>
                  <a:pt x="2957" y="20"/>
                  <a:pt x="2956" y="19"/>
                </a:cubicBezTo>
                <a:cubicBezTo>
                  <a:pt x="2956" y="19"/>
                  <a:pt x="2955" y="19"/>
                  <a:pt x="2955" y="19"/>
                </a:cubicBezTo>
                <a:cubicBezTo>
                  <a:pt x="2954" y="17"/>
                  <a:pt x="2953" y="17"/>
                  <a:pt x="2952" y="16"/>
                </a:cubicBezTo>
                <a:cubicBezTo>
                  <a:pt x="2950" y="14"/>
                  <a:pt x="2948" y="12"/>
                  <a:pt x="2945" y="11"/>
                </a:cubicBezTo>
                <a:cubicBezTo>
                  <a:pt x="2944" y="10"/>
                  <a:pt x="2942" y="9"/>
                  <a:pt x="2940" y="8"/>
                </a:cubicBezTo>
                <a:cubicBezTo>
                  <a:pt x="2938" y="7"/>
                  <a:pt x="2936" y="6"/>
                  <a:pt x="2934" y="5"/>
                </a:cubicBezTo>
                <a:cubicBezTo>
                  <a:pt x="2932" y="4"/>
                  <a:pt x="2930" y="4"/>
                  <a:pt x="2928" y="3"/>
                </a:cubicBezTo>
                <a:cubicBezTo>
                  <a:pt x="2925" y="3"/>
                  <a:pt x="2923" y="2"/>
                  <a:pt x="2921" y="2"/>
                </a:cubicBezTo>
                <a:cubicBezTo>
                  <a:pt x="2919" y="1"/>
                  <a:pt x="2917" y="1"/>
                  <a:pt x="2915" y="1"/>
                </a:cubicBezTo>
                <a:cubicBezTo>
                  <a:pt x="2913" y="1"/>
                  <a:pt x="2911" y="0"/>
                  <a:pt x="2908" y="1"/>
                </a:cubicBezTo>
                <a:cubicBezTo>
                  <a:pt x="2907" y="1"/>
                  <a:pt x="2905" y="1"/>
                  <a:pt x="2903" y="1"/>
                </a:cubicBezTo>
                <a:cubicBezTo>
                  <a:pt x="2900" y="1"/>
                  <a:pt x="2898" y="2"/>
                  <a:pt x="2896" y="2"/>
                </a:cubicBezTo>
                <a:cubicBezTo>
                  <a:pt x="2894" y="2"/>
                  <a:pt x="2892" y="3"/>
                  <a:pt x="2890" y="4"/>
                </a:cubicBezTo>
                <a:cubicBezTo>
                  <a:pt x="2887" y="5"/>
                  <a:pt x="2885" y="5"/>
                  <a:pt x="2883" y="6"/>
                </a:cubicBezTo>
                <a:cubicBezTo>
                  <a:pt x="2881" y="7"/>
                  <a:pt x="2879" y="8"/>
                  <a:pt x="2876" y="10"/>
                </a:cubicBezTo>
                <a:cubicBezTo>
                  <a:pt x="2875" y="11"/>
                  <a:pt x="2874" y="11"/>
                  <a:pt x="2872" y="12"/>
                </a:cubicBezTo>
                <a:cubicBezTo>
                  <a:pt x="2872" y="12"/>
                  <a:pt x="2872" y="12"/>
                  <a:pt x="2872" y="12"/>
                </a:cubicBezTo>
                <a:cubicBezTo>
                  <a:pt x="2870" y="14"/>
                  <a:pt x="2868" y="15"/>
                  <a:pt x="2867" y="17"/>
                </a:cubicBezTo>
                <a:cubicBezTo>
                  <a:pt x="2865" y="18"/>
                  <a:pt x="2863" y="20"/>
                  <a:pt x="2861" y="21"/>
                </a:cubicBezTo>
                <a:cubicBezTo>
                  <a:pt x="2861" y="21"/>
                  <a:pt x="2861" y="21"/>
                  <a:pt x="2861" y="21"/>
                </a:cubicBezTo>
                <a:lnTo>
                  <a:pt x="2242" y="680"/>
                </a:lnTo>
                <a:cubicBezTo>
                  <a:pt x="2180" y="454"/>
                  <a:pt x="1973" y="288"/>
                  <a:pt x="1727" y="288"/>
                </a:cubicBezTo>
                <a:cubicBezTo>
                  <a:pt x="1455" y="288"/>
                  <a:pt x="1230" y="492"/>
                  <a:pt x="1197" y="756"/>
                </a:cubicBezTo>
                <a:lnTo>
                  <a:pt x="1064" y="756"/>
                </a:lnTo>
                <a:cubicBezTo>
                  <a:pt x="1037" y="539"/>
                  <a:pt x="880" y="363"/>
                  <a:pt x="674" y="307"/>
                </a:cubicBezTo>
                <a:lnTo>
                  <a:pt x="799" y="173"/>
                </a:lnTo>
                <a:lnTo>
                  <a:pt x="919" y="350"/>
                </a:lnTo>
                <a:cubicBezTo>
                  <a:pt x="932" y="369"/>
                  <a:pt x="953" y="380"/>
                  <a:pt x="975" y="380"/>
                </a:cubicBezTo>
                <a:cubicBezTo>
                  <a:pt x="988" y="380"/>
                  <a:pt x="1001" y="376"/>
                  <a:pt x="1012" y="368"/>
                </a:cubicBezTo>
                <a:cubicBezTo>
                  <a:pt x="1042" y="347"/>
                  <a:pt x="1050" y="306"/>
                  <a:pt x="1030" y="275"/>
                </a:cubicBezTo>
                <a:lnTo>
                  <a:pt x="863" y="30"/>
                </a:lnTo>
                <a:cubicBezTo>
                  <a:pt x="863" y="30"/>
                  <a:pt x="863" y="29"/>
                  <a:pt x="863" y="29"/>
                </a:cubicBezTo>
                <a:cubicBezTo>
                  <a:pt x="861" y="27"/>
                  <a:pt x="860" y="26"/>
                  <a:pt x="858" y="24"/>
                </a:cubicBezTo>
                <a:cubicBezTo>
                  <a:pt x="857" y="22"/>
                  <a:pt x="855" y="20"/>
                  <a:pt x="854" y="19"/>
                </a:cubicBezTo>
                <a:cubicBezTo>
                  <a:pt x="854" y="19"/>
                  <a:pt x="854" y="19"/>
                  <a:pt x="853" y="19"/>
                </a:cubicBezTo>
                <a:cubicBezTo>
                  <a:pt x="852" y="17"/>
                  <a:pt x="851" y="17"/>
                  <a:pt x="850" y="16"/>
                </a:cubicBezTo>
                <a:cubicBezTo>
                  <a:pt x="848" y="14"/>
                  <a:pt x="846" y="12"/>
                  <a:pt x="843" y="11"/>
                </a:cubicBezTo>
                <a:cubicBezTo>
                  <a:pt x="842" y="10"/>
                  <a:pt x="840" y="9"/>
                  <a:pt x="838" y="8"/>
                </a:cubicBezTo>
                <a:cubicBezTo>
                  <a:pt x="836" y="7"/>
                  <a:pt x="834" y="6"/>
                  <a:pt x="832" y="5"/>
                </a:cubicBezTo>
                <a:cubicBezTo>
                  <a:pt x="830" y="4"/>
                  <a:pt x="827" y="4"/>
                  <a:pt x="825" y="3"/>
                </a:cubicBezTo>
                <a:cubicBezTo>
                  <a:pt x="823" y="3"/>
                  <a:pt x="821" y="2"/>
                  <a:pt x="819" y="2"/>
                </a:cubicBezTo>
                <a:cubicBezTo>
                  <a:pt x="817" y="1"/>
                  <a:pt x="815" y="1"/>
                  <a:pt x="813" y="1"/>
                </a:cubicBezTo>
                <a:cubicBezTo>
                  <a:pt x="811" y="1"/>
                  <a:pt x="809" y="1"/>
                  <a:pt x="807" y="1"/>
                </a:cubicBezTo>
                <a:cubicBezTo>
                  <a:pt x="805" y="1"/>
                  <a:pt x="802" y="1"/>
                  <a:pt x="800" y="1"/>
                </a:cubicBezTo>
                <a:cubicBezTo>
                  <a:pt x="798" y="1"/>
                  <a:pt x="796" y="2"/>
                  <a:pt x="794" y="2"/>
                </a:cubicBezTo>
                <a:cubicBezTo>
                  <a:pt x="792" y="2"/>
                  <a:pt x="790" y="3"/>
                  <a:pt x="787" y="4"/>
                </a:cubicBezTo>
                <a:cubicBezTo>
                  <a:pt x="785" y="5"/>
                  <a:pt x="783" y="5"/>
                  <a:pt x="782" y="6"/>
                </a:cubicBezTo>
                <a:cubicBezTo>
                  <a:pt x="779" y="7"/>
                  <a:pt x="777" y="8"/>
                  <a:pt x="774" y="10"/>
                </a:cubicBezTo>
                <a:cubicBezTo>
                  <a:pt x="773" y="11"/>
                  <a:pt x="772" y="11"/>
                  <a:pt x="770" y="12"/>
                </a:cubicBezTo>
                <a:cubicBezTo>
                  <a:pt x="770" y="12"/>
                  <a:pt x="770" y="12"/>
                  <a:pt x="770" y="12"/>
                </a:cubicBezTo>
                <a:cubicBezTo>
                  <a:pt x="768" y="14"/>
                  <a:pt x="766" y="15"/>
                  <a:pt x="765" y="17"/>
                </a:cubicBezTo>
                <a:cubicBezTo>
                  <a:pt x="763" y="18"/>
                  <a:pt x="761" y="20"/>
                  <a:pt x="760" y="21"/>
                </a:cubicBezTo>
                <a:cubicBezTo>
                  <a:pt x="759" y="21"/>
                  <a:pt x="759" y="21"/>
                  <a:pt x="759" y="21"/>
                </a:cubicBezTo>
                <a:lnTo>
                  <a:pt x="508" y="289"/>
                </a:lnTo>
                <a:cubicBezTo>
                  <a:pt x="225" y="302"/>
                  <a:pt x="0" y="536"/>
                  <a:pt x="0" y="822"/>
                </a:cubicBezTo>
                <a:cubicBezTo>
                  <a:pt x="0" y="1117"/>
                  <a:pt x="239" y="1356"/>
                  <a:pt x="534" y="1356"/>
                </a:cubicBezTo>
                <a:cubicBezTo>
                  <a:pt x="806" y="1356"/>
                  <a:pt x="1031" y="1152"/>
                  <a:pt x="1064" y="889"/>
                </a:cubicBezTo>
                <a:lnTo>
                  <a:pt x="1197" y="889"/>
                </a:lnTo>
                <a:cubicBezTo>
                  <a:pt x="1230" y="1152"/>
                  <a:pt x="1455" y="1356"/>
                  <a:pt x="1727" y="1356"/>
                </a:cubicBezTo>
                <a:cubicBezTo>
                  <a:pt x="2011" y="1356"/>
                  <a:pt x="2243" y="1135"/>
                  <a:pt x="2260" y="856"/>
                </a:cubicBezTo>
                <a:lnTo>
                  <a:pt x="2901" y="173"/>
                </a:lnTo>
                <a:lnTo>
                  <a:pt x="3021" y="350"/>
                </a:lnTo>
                <a:cubicBezTo>
                  <a:pt x="3034" y="369"/>
                  <a:pt x="3055" y="380"/>
                  <a:pt x="3077" y="380"/>
                </a:cubicBezTo>
                <a:cubicBezTo>
                  <a:pt x="3089" y="380"/>
                  <a:pt x="3103" y="376"/>
                  <a:pt x="3114" y="368"/>
                </a:cubicBezTo>
                <a:cubicBezTo>
                  <a:pt x="3144" y="347"/>
                  <a:pt x="3152" y="306"/>
                  <a:pt x="3132" y="275"/>
                </a:cubicBezTo>
                <a:lnTo>
                  <a:pt x="2965" y="3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" name="组合 20"/>
          <p:cNvGrpSpPr/>
          <p:nvPr/>
        </p:nvGrpSpPr>
        <p:grpSpPr>
          <a:xfrm>
            <a:off x="2478738" y="5051739"/>
            <a:ext cx="327531" cy="506403"/>
            <a:chOff x="6257925" y="-9525"/>
            <a:chExt cx="1514475" cy="2341563"/>
          </a:xfrm>
          <a:solidFill>
            <a:schemeClr val="accent5"/>
          </a:solidFill>
        </p:grpSpPr>
        <p:sp>
          <p:nvSpPr>
            <p:cNvPr id="16" name="Freeform 6"/>
            <p:cNvSpPr/>
            <p:nvPr/>
          </p:nvSpPr>
          <p:spPr bwMode="auto">
            <a:xfrm>
              <a:off x="6551613" y="-9525"/>
              <a:ext cx="484188" cy="327025"/>
            </a:xfrm>
            <a:custGeom>
              <a:avLst/>
              <a:gdLst>
                <a:gd name="T0" fmla="*/ 25 w 652"/>
                <a:gd name="T1" fmla="*/ 406 h 440"/>
                <a:gd name="T2" fmla="*/ 25 w 652"/>
                <a:gd name="T3" fmla="*/ 406 h 440"/>
                <a:gd name="T4" fmla="*/ 98 w 652"/>
                <a:gd name="T5" fmla="*/ 425 h 440"/>
                <a:gd name="T6" fmla="*/ 618 w 652"/>
                <a:gd name="T7" fmla="*/ 125 h 440"/>
                <a:gd name="T8" fmla="*/ 637 w 652"/>
                <a:gd name="T9" fmla="*/ 52 h 440"/>
                <a:gd name="T10" fmla="*/ 626 w 652"/>
                <a:gd name="T11" fmla="*/ 33 h 440"/>
                <a:gd name="T12" fmla="*/ 554 w 652"/>
                <a:gd name="T13" fmla="*/ 14 h 440"/>
                <a:gd name="T14" fmla="*/ 34 w 652"/>
                <a:gd name="T15" fmla="*/ 314 h 440"/>
                <a:gd name="T16" fmla="*/ 14 w 652"/>
                <a:gd name="T17" fmla="*/ 386 h 440"/>
                <a:gd name="T18" fmla="*/ 25 w 652"/>
                <a:gd name="T19" fmla="*/ 40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2" h="440">
                  <a:moveTo>
                    <a:pt x="25" y="406"/>
                  </a:moveTo>
                  <a:lnTo>
                    <a:pt x="25" y="406"/>
                  </a:lnTo>
                  <a:cubicBezTo>
                    <a:pt x="40" y="431"/>
                    <a:pt x="73" y="440"/>
                    <a:pt x="98" y="425"/>
                  </a:cubicBezTo>
                  <a:lnTo>
                    <a:pt x="618" y="125"/>
                  </a:lnTo>
                  <a:cubicBezTo>
                    <a:pt x="643" y="111"/>
                    <a:pt x="652" y="78"/>
                    <a:pt x="637" y="52"/>
                  </a:cubicBezTo>
                  <a:lnTo>
                    <a:pt x="626" y="33"/>
                  </a:lnTo>
                  <a:cubicBezTo>
                    <a:pt x="612" y="9"/>
                    <a:pt x="579" y="0"/>
                    <a:pt x="554" y="14"/>
                  </a:cubicBezTo>
                  <a:lnTo>
                    <a:pt x="34" y="314"/>
                  </a:lnTo>
                  <a:cubicBezTo>
                    <a:pt x="8" y="328"/>
                    <a:pt x="0" y="361"/>
                    <a:pt x="14" y="386"/>
                  </a:cubicBezTo>
                  <a:lnTo>
                    <a:pt x="25" y="4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6257925" y="53975"/>
              <a:ext cx="1339850" cy="2278063"/>
            </a:xfrm>
            <a:custGeom>
              <a:avLst/>
              <a:gdLst>
                <a:gd name="T0" fmla="*/ 404 w 1804"/>
                <a:gd name="T1" fmla="*/ 2367 h 3072"/>
                <a:gd name="T2" fmla="*/ 404 w 1804"/>
                <a:gd name="T3" fmla="*/ 2367 h 3072"/>
                <a:gd name="T4" fmla="*/ 550 w 1804"/>
                <a:gd name="T5" fmla="*/ 2513 h 3072"/>
                <a:gd name="T6" fmla="*/ 404 w 1804"/>
                <a:gd name="T7" fmla="*/ 2659 h 3072"/>
                <a:gd name="T8" fmla="*/ 259 w 1804"/>
                <a:gd name="T9" fmla="*/ 2513 h 3072"/>
                <a:gd name="T10" fmla="*/ 404 w 1804"/>
                <a:gd name="T11" fmla="*/ 2367 h 3072"/>
                <a:gd name="T12" fmla="*/ 29 w 1804"/>
                <a:gd name="T13" fmla="*/ 2058 h 3072"/>
                <a:gd name="T14" fmla="*/ 29 w 1804"/>
                <a:gd name="T15" fmla="*/ 2058 h 3072"/>
                <a:gd name="T16" fmla="*/ 29 w 1804"/>
                <a:gd name="T17" fmla="*/ 2801 h 3072"/>
                <a:gd name="T18" fmla="*/ 29 w 1804"/>
                <a:gd name="T19" fmla="*/ 2952 h 3072"/>
                <a:gd name="T20" fmla="*/ 29 w 1804"/>
                <a:gd name="T21" fmla="*/ 3018 h 3072"/>
                <a:gd name="T22" fmla="*/ 82 w 1804"/>
                <a:gd name="T23" fmla="*/ 3072 h 3072"/>
                <a:gd name="T24" fmla="*/ 1679 w 1804"/>
                <a:gd name="T25" fmla="*/ 3072 h 3072"/>
                <a:gd name="T26" fmla="*/ 1732 w 1804"/>
                <a:gd name="T27" fmla="*/ 3018 h 3072"/>
                <a:gd name="T28" fmla="*/ 1732 w 1804"/>
                <a:gd name="T29" fmla="*/ 2801 h 3072"/>
                <a:gd name="T30" fmla="*/ 1679 w 1804"/>
                <a:gd name="T31" fmla="*/ 2747 h 3072"/>
                <a:gd name="T32" fmla="*/ 871 w 1804"/>
                <a:gd name="T33" fmla="*/ 2747 h 3072"/>
                <a:gd name="T34" fmla="*/ 762 w 1804"/>
                <a:gd name="T35" fmla="*/ 2347 h 3072"/>
                <a:gd name="T36" fmla="*/ 313 w 1804"/>
                <a:gd name="T37" fmla="*/ 2058 h 3072"/>
                <a:gd name="T38" fmla="*/ 819 w 1804"/>
                <a:gd name="T39" fmla="*/ 905 h 3072"/>
                <a:gd name="T40" fmla="*/ 1178 w 1804"/>
                <a:gd name="T41" fmla="*/ 1526 h 3072"/>
                <a:gd name="T42" fmla="*/ 1163 w 1804"/>
                <a:gd name="T43" fmla="*/ 1535 h 3072"/>
                <a:gd name="T44" fmla="*/ 1143 w 1804"/>
                <a:gd name="T45" fmla="*/ 1608 h 3072"/>
                <a:gd name="T46" fmla="*/ 1216 w 1804"/>
                <a:gd name="T47" fmla="*/ 1627 h 3072"/>
                <a:gd name="T48" fmla="*/ 1282 w 1804"/>
                <a:gd name="T49" fmla="*/ 1589 h 3072"/>
                <a:gd name="T50" fmla="*/ 1442 w 1804"/>
                <a:gd name="T51" fmla="*/ 1646 h 3072"/>
                <a:gd name="T52" fmla="*/ 1673 w 1804"/>
                <a:gd name="T53" fmla="*/ 1513 h 3072"/>
                <a:gd name="T54" fmla="*/ 1703 w 1804"/>
                <a:gd name="T55" fmla="*/ 1346 h 3072"/>
                <a:gd name="T56" fmla="*/ 1769 w 1804"/>
                <a:gd name="T57" fmla="*/ 1308 h 3072"/>
                <a:gd name="T58" fmla="*/ 1789 w 1804"/>
                <a:gd name="T59" fmla="*/ 1235 h 3072"/>
                <a:gd name="T60" fmla="*/ 1716 w 1804"/>
                <a:gd name="T61" fmla="*/ 1215 h 3072"/>
                <a:gd name="T62" fmla="*/ 1701 w 1804"/>
                <a:gd name="T63" fmla="*/ 1224 h 3072"/>
                <a:gd name="T64" fmla="*/ 1145 w 1804"/>
                <a:gd name="T65" fmla="*/ 261 h 3072"/>
                <a:gd name="T66" fmla="*/ 1260 w 1804"/>
                <a:gd name="T67" fmla="*/ 195 h 3072"/>
                <a:gd name="T68" fmla="*/ 1280 w 1804"/>
                <a:gd name="T69" fmla="*/ 122 h 3072"/>
                <a:gd name="T70" fmla="*/ 1229 w 1804"/>
                <a:gd name="T71" fmla="*/ 34 h 3072"/>
                <a:gd name="T72" fmla="*/ 1156 w 1804"/>
                <a:gd name="T73" fmla="*/ 15 h 3072"/>
                <a:gd name="T74" fmla="*/ 403 w 1804"/>
                <a:gd name="T75" fmla="*/ 450 h 3072"/>
                <a:gd name="T76" fmla="*/ 383 w 1804"/>
                <a:gd name="T77" fmla="*/ 522 h 3072"/>
                <a:gd name="T78" fmla="*/ 434 w 1804"/>
                <a:gd name="T79" fmla="*/ 610 h 3072"/>
                <a:gd name="T80" fmla="*/ 507 w 1804"/>
                <a:gd name="T81" fmla="*/ 630 h 3072"/>
                <a:gd name="T82" fmla="*/ 622 w 1804"/>
                <a:gd name="T83" fmla="*/ 564 h 3072"/>
                <a:gd name="T84" fmla="*/ 711 w 1804"/>
                <a:gd name="T85" fmla="*/ 718 h 3072"/>
                <a:gd name="T86" fmla="*/ 29 w 1804"/>
                <a:gd name="T87" fmla="*/ 2058 h 3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04" h="3072">
                  <a:moveTo>
                    <a:pt x="404" y="2367"/>
                  </a:moveTo>
                  <a:lnTo>
                    <a:pt x="404" y="2367"/>
                  </a:lnTo>
                  <a:cubicBezTo>
                    <a:pt x="485" y="2367"/>
                    <a:pt x="550" y="2432"/>
                    <a:pt x="550" y="2513"/>
                  </a:cubicBezTo>
                  <a:cubicBezTo>
                    <a:pt x="550" y="2593"/>
                    <a:pt x="485" y="2659"/>
                    <a:pt x="404" y="2659"/>
                  </a:cubicBezTo>
                  <a:cubicBezTo>
                    <a:pt x="324" y="2659"/>
                    <a:pt x="259" y="2593"/>
                    <a:pt x="259" y="2513"/>
                  </a:cubicBezTo>
                  <a:cubicBezTo>
                    <a:pt x="259" y="2432"/>
                    <a:pt x="324" y="2367"/>
                    <a:pt x="404" y="2367"/>
                  </a:cubicBezTo>
                  <a:close/>
                  <a:moveTo>
                    <a:pt x="29" y="2058"/>
                  </a:moveTo>
                  <a:lnTo>
                    <a:pt x="29" y="2058"/>
                  </a:lnTo>
                  <a:lnTo>
                    <a:pt x="29" y="2801"/>
                  </a:lnTo>
                  <a:lnTo>
                    <a:pt x="29" y="2952"/>
                  </a:lnTo>
                  <a:lnTo>
                    <a:pt x="29" y="3018"/>
                  </a:lnTo>
                  <a:cubicBezTo>
                    <a:pt x="29" y="3048"/>
                    <a:pt x="53" y="3072"/>
                    <a:pt x="82" y="3072"/>
                  </a:cubicBezTo>
                  <a:lnTo>
                    <a:pt x="1679" y="3072"/>
                  </a:lnTo>
                  <a:cubicBezTo>
                    <a:pt x="1708" y="3072"/>
                    <a:pt x="1732" y="3048"/>
                    <a:pt x="1732" y="3018"/>
                  </a:cubicBezTo>
                  <a:lnTo>
                    <a:pt x="1732" y="2801"/>
                  </a:lnTo>
                  <a:cubicBezTo>
                    <a:pt x="1732" y="2771"/>
                    <a:pt x="1708" y="2747"/>
                    <a:pt x="1679" y="2747"/>
                  </a:cubicBezTo>
                  <a:lnTo>
                    <a:pt x="871" y="2747"/>
                  </a:lnTo>
                  <a:cubicBezTo>
                    <a:pt x="872" y="2652"/>
                    <a:pt x="854" y="2509"/>
                    <a:pt x="762" y="2347"/>
                  </a:cubicBezTo>
                  <a:cubicBezTo>
                    <a:pt x="598" y="2058"/>
                    <a:pt x="313" y="2058"/>
                    <a:pt x="313" y="2058"/>
                  </a:cubicBezTo>
                  <a:cubicBezTo>
                    <a:pt x="349" y="1207"/>
                    <a:pt x="743" y="947"/>
                    <a:pt x="819" y="905"/>
                  </a:cubicBezTo>
                  <a:lnTo>
                    <a:pt x="1178" y="1526"/>
                  </a:lnTo>
                  <a:lnTo>
                    <a:pt x="1163" y="1535"/>
                  </a:lnTo>
                  <a:cubicBezTo>
                    <a:pt x="1137" y="1550"/>
                    <a:pt x="1128" y="1582"/>
                    <a:pt x="1143" y="1608"/>
                  </a:cubicBezTo>
                  <a:cubicBezTo>
                    <a:pt x="1158" y="1633"/>
                    <a:pt x="1191" y="1642"/>
                    <a:pt x="1216" y="1627"/>
                  </a:cubicBezTo>
                  <a:lnTo>
                    <a:pt x="1282" y="1589"/>
                  </a:lnTo>
                  <a:lnTo>
                    <a:pt x="1442" y="1646"/>
                  </a:lnTo>
                  <a:lnTo>
                    <a:pt x="1673" y="1513"/>
                  </a:lnTo>
                  <a:lnTo>
                    <a:pt x="1703" y="1346"/>
                  </a:lnTo>
                  <a:lnTo>
                    <a:pt x="1769" y="1308"/>
                  </a:lnTo>
                  <a:cubicBezTo>
                    <a:pt x="1795" y="1293"/>
                    <a:pt x="1804" y="1260"/>
                    <a:pt x="1789" y="1235"/>
                  </a:cubicBezTo>
                  <a:cubicBezTo>
                    <a:pt x="1774" y="1210"/>
                    <a:pt x="1741" y="1201"/>
                    <a:pt x="1716" y="1215"/>
                  </a:cubicBezTo>
                  <a:lnTo>
                    <a:pt x="1701" y="1224"/>
                  </a:lnTo>
                  <a:lnTo>
                    <a:pt x="1145" y="261"/>
                  </a:lnTo>
                  <a:lnTo>
                    <a:pt x="1260" y="195"/>
                  </a:lnTo>
                  <a:cubicBezTo>
                    <a:pt x="1286" y="180"/>
                    <a:pt x="1294" y="148"/>
                    <a:pt x="1280" y="122"/>
                  </a:cubicBezTo>
                  <a:lnTo>
                    <a:pt x="1229" y="34"/>
                  </a:lnTo>
                  <a:cubicBezTo>
                    <a:pt x="1214" y="9"/>
                    <a:pt x="1181" y="0"/>
                    <a:pt x="1156" y="15"/>
                  </a:cubicBezTo>
                  <a:lnTo>
                    <a:pt x="403" y="450"/>
                  </a:lnTo>
                  <a:cubicBezTo>
                    <a:pt x="377" y="464"/>
                    <a:pt x="368" y="497"/>
                    <a:pt x="383" y="522"/>
                  </a:cubicBezTo>
                  <a:lnTo>
                    <a:pt x="434" y="610"/>
                  </a:lnTo>
                  <a:cubicBezTo>
                    <a:pt x="449" y="636"/>
                    <a:pt x="481" y="645"/>
                    <a:pt x="507" y="630"/>
                  </a:cubicBezTo>
                  <a:lnTo>
                    <a:pt x="622" y="564"/>
                  </a:lnTo>
                  <a:lnTo>
                    <a:pt x="711" y="718"/>
                  </a:lnTo>
                  <a:cubicBezTo>
                    <a:pt x="0" y="1092"/>
                    <a:pt x="29" y="2058"/>
                    <a:pt x="29" y="205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7080250" y="1238250"/>
              <a:ext cx="692150" cy="438150"/>
            </a:xfrm>
            <a:custGeom>
              <a:avLst/>
              <a:gdLst>
                <a:gd name="T0" fmla="*/ 15 w 931"/>
                <a:gd name="T1" fmla="*/ 555 h 589"/>
                <a:gd name="T2" fmla="*/ 15 w 931"/>
                <a:gd name="T3" fmla="*/ 555 h 589"/>
                <a:gd name="T4" fmla="*/ 15 w 931"/>
                <a:gd name="T5" fmla="*/ 555 h 589"/>
                <a:gd name="T6" fmla="*/ 88 w 931"/>
                <a:gd name="T7" fmla="*/ 574 h 589"/>
                <a:gd name="T8" fmla="*/ 897 w 931"/>
                <a:gd name="T9" fmla="*/ 107 h 589"/>
                <a:gd name="T10" fmla="*/ 916 w 931"/>
                <a:gd name="T11" fmla="*/ 35 h 589"/>
                <a:gd name="T12" fmla="*/ 916 w 931"/>
                <a:gd name="T13" fmla="*/ 35 h 589"/>
                <a:gd name="T14" fmla="*/ 843 w 931"/>
                <a:gd name="T15" fmla="*/ 15 h 589"/>
                <a:gd name="T16" fmla="*/ 35 w 931"/>
                <a:gd name="T17" fmla="*/ 482 h 589"/>
                <a:gd name="T18" fmla="*/ 15 w 931"/>
                <a:gd name="T19" fmla="*/ 55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1" h="589">
                  <a:moveTo>
                    <a:pt x="15" y="555"/>
                  </a:moveTo>
                  <a:lnTo>
                    <a:pt x="15" y="555"/>
                  </a:lnTo>
                  <a:lnTo>
                    <a:pt x="15" y="555"/>
                  </a:lnTo>
                  <a:cubicBezTo>
                    <a:pt x="30" y="580"/>
                    <a:pt x="62" y="589"/>
                    <a:pt x="88" y="574"/>
                  </a:cubicBezTo>
                  <a:lnTo>
                    <a:pt x="897" y="107"/>
                  </a:lnTo>
                  <a:cubicBezTo>
                    <a:pt x="922" y="93"/>
                    <a:pt x="931" y="60"/>
                    <a:pt x="916" y="35"/>
                  </a:cubicBezTo>
                  <a:lnTo>
                    <a:pt x="916" y="35"/>
                  </a:lnTo>
                  <a:cubicBezTo>
                    <a:pt x="902" y="9"/>
                    <a:pt x="869" y="0"/>
                    <a:pt x="843" y="15"/>
                  </a:cubicBezTo>
                  <a:lnTo>
                    <a:pt x="35" y="482"/>
                  </a:lnTo>
                  <a:cubicBezTo>
                    <a:pt x="9" y="497"/>
                    <a:pt x="0" y="529"/>
                    <a:pt x="15" y="55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22"/>
          <p:cNvGrpSpPr/>
          <p:nvPr/>
        </p:nvGrpSpPr>
        <p:grpSpPr>
          <a:xfrm>
            <a:off x="2919070" y="3897076"/>
            <a:ext cx="402376" cy="315858"/>
            <a:chOff x="3654425" y="5089525"/>
            <a:chExt cx="1860550" cy="1460500"/>
          </a:xfrm>
          <a:solidFill>
            <a:schemeClr val="accent4"/>
          </a:solidFill>
        </p:grpSpPr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3"/>
          <p:cNvGrpSpPr/>
          <p:nvPr/>
        </p:nvGrpSpPr>
        <p:grpSpPr>
          <a:xfrm>
            <a:off x="2936923" y="2620520"/>
            <a:ext cx="367014" cy="366328"/>
            <a:chOff x="6262688" y="5170488"/>
            <a:chExt cx="1697038" cy="1693863"/>
          </a:xfrm>
          <a:solidFill>
            <a:schemeClr val="accent3"/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6262688" y="5170488"/>
              <a:ext cx="1697038" cy="1693863"/>
            </a:xfrm>
            <a:custGeom>
              <a:avLst/>
              <a:gdLst>
                <a:gd name="T0" fmla="*/ 1760 w 2284"/>
                <a:gd name="T1" fmla="*/ 1142 h 2284"/>
                <a:gd name="T2" fmla="*/ 1919 w 2284"/>
                <a:gd name="T3" fmla="*/ 1406 h 2284"/>
                <a:gd name="T4" fmla="*/ 1756 w 2284"/>
                <a:gd name="T5" fmla="*/ 1940 h 2284"/>
                <a:gd name="T6" fmla="*/ 1878 w 2284"/>
                <a:gd name="T7" fmla="*/ 1506 h 2284"/>
                <a:gd name="T8" fmla="*/ 1433 w 2284"/>
                <a:gd name="T9" fmla="*/ 1845 h 2284"/>
                <a:gd name="T10" fmla="*/ 1496 w 2284"/>
                <a:gd name="T11" fmla="*/ 1592 h 2284"/>
                <a:gd name="T12" fmla="*/ 1142 w 2284"/>
                <a:gd name="T13" fmla="*/ 2204 h 2284"/>
                <a:gd name="T14" fmla="*/ 1405 w 2284"/>
                <a:gd name="T15" fmla="*/ 1921 h 2284"/>
                <a:gd name="T16" fmla="*/ 787 w 2284"/>
                <a:gd name="T17" fmla="*/ 1592 h 2284"/>
                <a:gd name="T18" fmla="*/ 850 w 2284"/>
                <a:gd name="T19" fmla="*/ 1845 h 2284"/>
                <a:gd name="T20" fmla="*/ 528 w 2284"/>
                <a:gd name="T21" fmla="*/ 1940 h 2284"/>
                <a:gd name="T22" fmla="*/ 704 w 2284"/>
                <a:gd name="T23" fmla="*/ 1580 h 2284"/>
                <a:gd name="T24" fmla="*/ 80 w 2284"/>
                <a:gd name="T25" fmla="*/ 1143 h 2284"/>
                <a:gd name="T26" fmla="*/ 523 w 2284"/>
                <a:gd name="T27" fmla="*/ 1142 h 2284"/>
                <a:gd name="T28" fmla="*/ 676 w 2284"/>
                <a:gd name="T29" fmla="*/ 950 h 2284"/>
                <a:gd name="T30" fmla="*/ 439 w 2284"/>
                <a:gd name="T31" fmla="*/ 851 h 2284"/>
                <a:gd name="T32" fmla="*/ 676 w 2284"/>
                <a:gd name="T33" fmla="*/ 1335 h 2284"/>
                <a:gd name="T34" fmla="*/ 438 w 2284"/>
                <a:gd name="T35" fmla="*/ 1434 h 2284"/>
                <a:gd name="T36" fmla="*/ 670 w 2284"/>
                <a:gd name="T37" fmla="*/ 1204 h 2284"/>
                <a:gd name="T38" fmla="*/ 670 w 2284"/>
                <a:gd name="T39" fmla="*/ 1080 h 2284"/>
                <a:gd name="T40" fmla="*/ 391 w 2284"/>
                <a:gd name="T41" fmla="*/ 392 h 2284"/>
                <a:gd name="T42" fmla="*/ 778 w 2284"/>
                <a:gd name="T43" fmla="*/ 407 h 2284"/>
                <a:gd name="T44" fmla="*/ 391 w 2284"/>
                <a:gd name="T45" fmla="*/ 392 h 2284"/>
                <a:gd name="T46" fmla="*/ 1074 w 2284"/>
                <a:gd name="T47" fmla="*/ 574 h 2284"/>
                <a:gd name="T48" fmla="*/ 850 w 2284"/>
                <a:gd name="T49" fmla="*/ 440 h 2284"/>
                <a:gd name="T50" fmla="*/ 1405 w 2284"/>
                <a:gd name="T51" fmla="*/ 364 h 2284"/>
                <a:gd name="T52" fmla="*/ 1142 w 2284"/>
                <a:gd name="T53" fmla="*/ 80 h 2284"/>
                <a:gd name="T54" fmla="*/ 1335 w 2284"/>
                <a:gd name="T55" fmla="*/ 677 h 2284"/>
                <a:gd name="T56" fmla="*/ 1496 w 2284"/>
                <a:gd name="T57" fmla="*/ 693 h 2284"/>
                <a:gd name="T58" fmla="*/ 1509 w 2284"/>
                <a:gd name="T59" fmla="*/ 775 h 2284"/>
                <a:gd name="T60" fmla="*/ 1431 w 2284"/>
                <a:gd name="T61" fmla="*/ 765 h 2284"/>
                <a:gd name="T62" fmla="*/ 1142 w 2284"/>
                <a:gd name="T63" fmla="*/ 623 h 2284"/>
                <a:gd name="T64" fmla="*/ 1081 w 2284"/>
                <a:gd name="T65" fmla="*/ 671 h 2284"/>
                <a:gd name="T66" fmla="*/ 774 w 2284"/>
                <a:gd name="T67" fmla="*/ 775 h 2284"/>
                <a:gd name="T68" fmla="*/ 764 w 2284"/>
                <a:gd name="T69" fmla="*/ 853 h 2284"/>
                <a:gd name="T70" fmla="*/ 774 w 2284"/>
                <a:gd name="T71" fmla="*/ 1510 h 2284"/>
                <a:gd name="T72" fmla="*/ 852 w 2284"/>
                <a:gd name="T73" fmla="*/ 1520 h 2284"/>
                <a:gd name="T74" fmla="*/ 1142 w 2284"/>
                <a:gd name="T75" fmla="*/ 1662 h 2284"/>
                <a:gd name="T76" fmla="*/ 1203 w 2284"/>
                <a:gd name="T77" fmla="*/ 1614 h 2284"/>
                <a:gd name="T78" fmla="*/ 1509 w 2284"/>
                <a:gd name="T79" fmla="*/ 1510 h 2284"/>
                <a:gd name="T80" fmla="*/ 1519 w 2284"/>
                <a:gd name="T81" fmla="*/ 1432 h 2284"/>
                <a:gd name="T82" fmla="*/ 1302 w 2284"/>
                <a:gd name="T83" fmla="*/ 1530 h 2284"/>
                <a:gd name="T84" fmla="*/ 864 w 2284"/>
                <a:gd name="T85" fmla="*/ 1420 h 2284"/>
                <a:gd name="T86" fmla="*/ 754 w 2284"/>
                <a:gd name="T87" fmla="*/ 982 h 2284"/>
                <a:gd name="T88" fmla="*/ 1142 w 2284"/>
                <a:gd name="T89" fmla="*/ 750 h 2284"/>
                <a:gd name="T90" fmla="*/ 1529 w 2284"/>
                <a:gd name="T91" fmla="*/ 982 h 2284"/>
                <a:gd name="T92" fmla="*/ 1419 w 2284"/>
                <a:gd name="T93" fmla="*/ 1420 h 2284"/>
                <a:gd name="T94" fmla="*/ 1607 w 2284"/>
                <a:gd name="T95" fmla="*/ 950 h 2284"/>
                <a:gd name="T96" fmla="*/ 1710 w 2284"/>
                <a:gd name="T97" fmla="*/ 1075 h 2284"/>
                <a:gd name="T98" fmla="*/ 1845 w 2284"/>
                <a:gd name="T99" fmla="*/ 1434 h 2284"/>
                <a:gd name="T100" fmla="*/ 1711 w 2284"/>
                <a:gd name="T101" fmla="*/ 1210 h 2284"/>
                <a:gd name="T102" fmla="*/ 1661 w 2284"/>
                <a:gd name="T103" fmla="*/ 1142 h 2284"/>
                <a:gd name="T104" fmla="*/ 1613 w 2284"/>
                <a:gd name="T105" fmla="*/ 1080 h 2284"/>
                <a:gd name="T106" fmla="*/ 1893 w 2284"/>
                <a:gd name="T107" fmla="*/ 392 h 2284"/>
                <a:gd name="T108" fmla="*/ 1505 w 2284"/>
                <a:gd name="T109" fmla="*/ 407 h 2284"/>
                <a:gd name="T110" fmla="*/ 1952 w 2284"/>
                <a:gd name="T111" fmla="*/ 807 h 2284"/>
                <a:gd name="T112" fmla="*/ 1477 w 2284"/>
                <a:gd name="T113" fmla="*/ 332 h 2284"/>
                <a:gd name="T114" fmla="*/ 528 w 2284"/>
                <a:gd name="T115" fmla="*/ 265 h 2284"/>
                <a:gd name="T116" fmla="*/ 0 w 2284"/>
                <a:gd name="T117" fmla="*/ 1143 h 2284"/>
                <a:gd name="T118" fmla="*/ 528 w 2284"/>
                <a:gd name="T119" fmla="*/ 2020 h 2284"/>
                <a:gd name="T120" fmla="*/ 1477 w 2284"/>
                <a:gd name="T121" fmla="*/ 1953 h 2284"/>
                <a:gd name="T122" fmla="*/ 1952 w 2284"/>
                <a:gd name="T123" fmla="*/ 1478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4" h="2284">
                  <a:moveTo>
                    <a:pt x="1919" y="1406"/>
                  </a:moveTo>
                  <a:lnTo>
                    <a:pt x="1919" y="1406"/>
                  </a:lnTo>
                  <a:cubicBezTo>
                    <a:pt x="1878" y="1322"/>
                    <a:pt x="1825" y="1233"/>
                    <a:pt x="1760" y="1142"/>
                  </a:cubicBezTo>
                  <a:cubicBezTo>
                    <a:pt x="1824" y="1053"/>
                    <a:pt x="1878" y="965"/>
                    <a:pt x="1920" y="879"/>
                  </a:cubicBezTo>
                  <a:cubicBezTo>
                    <a:pt x="2100" y="953"/>
                    <a:pt x="2204" y="1049"/>
                    <a:pt x="2204" y="1143"/>
                  </a:cubicBezTo>
                  <a:cubicBezTo>
                    <a:pt x="2204" y="1236"/>
                    <a:pt x="2100" y="1332"/>
                    <a:pt x="1919" y="1406"/>
                  </a:cubicBezTo>
                  <a:close/>
                  <a:moveTo>
                    <a:pt x="1893" y="1893"/>
                  </a:moveTo>
                  <a:lnTo>
                    <a:pt x="1893" y="1893"/>
                  </a:lnTo>
                  <a:cubicBezTo>
                    <a:pt x="1862" y="1924"/>
                    <a:pt x="1816" y="1940"/>
                    <a:pt x="1756" y="1940"/>
                  </a:cubicBezTo>
                  <a:cubicBezTo>
                    <a:pt x="1684" y="1940"/>
                    <a:pt x="1599" y="1918"/>
                    <a:pt x="1505" y="1878"/>
                  </a:cubicBezTo>
                  <a:cubicBezTo>
                    <a:pt x="1536" y="1790"/>
                    <a:pt x="1561" y="1689"/>
                    <a:pt x="1579" y="1580"/>
                  </a:cubicBezTo>
                  <a:cubicBezTo>
                    <a:pt x="1689" y="1562"/>
                    <a:pt x="1789" y="1537"/>
                    <a:pt x="1878" y="1506"/>
                  </a:cubicBezTo>
                  <a:cubicBezTo>
                    <a:pt x="1954" y="1686"/>
                    <a:pt x="1959" y="1828"/>
                    <a:pt x="1893" y="1893"/>
                  </a:cubicBezTo>
                  <a:close/>
                  <a:moveTo>
                    <a:pt x="1433" y="1845"/>
                  </a:moveTo>
                  <a:lnTo>
                    <a:pt x="1433" y="1845"/>
                  </a:lnTo>
                  <a:cubicBezTo>
                    <a:pt x="1361" y="1809"/>
                    <a:pt x="1286" y="1764"/>
                    <a:pt x="1210" y="1711"/>
                  </a:cubicBezTo>
                  <a:cubicBezTo>
                    <a:pt x="1251" y="1679"/>
                    <a:pt x="1293" y="1644"/>
                    <a:pt x="1335" y="1608"/>
                  </a:cubicBezTo>
                  <a:cubicBezTo>
                    <a:pt x="1390" y="1604"/>
                    <a:pt x="1444" y="1599"/>
                    <a:pt x="1496" y="1592"/>
                  </a:cubicBezTo>
                  <a:cubicBezTo>
                    <a:pt x="1480" y="1686"/>
                    <a:pt x="1458" y="1771"/>
                    <a:pt x="1433" y="1845"/>
                  </a:cubicBezTo>
                  <a:close/>
                  <a:moveTo>
                    <a:pt x="1142" y="2204"/>
                  </a:moveTo>
                  <a:lnTo>
                    <a:pt x="1142" y="2204"/>
                  </a:lnTo>
                  <a:cubicBezTo>
                    <a:pt x="1049" y="2204"/>
                    <a:pt x="952" y="2101"/>
                    <a:pt x="878" y="1921"/>
                  </a:cubicBezTo>
                  <a:cubicBezTo>
                    <a:pt x="963" y="1879"/>
                    <a:pt x="1052" y="1825"/>
                    <a:pt x="1142" y="1761"/>
                  </a:cubicBezTo>
                  <a:cubicBezTo>
                    <a:pt x="1231" y="1825"/>
                    <a:pt x="1320" y="1879"/>
                    <a:pt x="1405" y="1921"/>
                  </a:cubicBezTo>
                  <a:cubicBezTo>
                    <a:pt x="1331" y="2101"/>
                    <a:pt x="1235" y="2204"/>
                    <a:pt x="1142" y="2204"/>
                  </a:cubicBezTo>
                  <a:close/>
                  <a:moveTo>
                    <a:pt x="787" y="1592"/>
                  </a:moveTo>
                  <a:lnTo>
                    <a:pt x="787" y="1592"/>
                  </a:lnTo>
                  <a:cubicBezTo>
                    <a:pt x="839" y="1599"/>
                    <a:pt x="893" y="1604"/>
                    <a:pt x="949" y="1608"/>
                  </a:cubicBezTo>
                  <a:cubicBezTo>
                    <a:pt x="990" y="1644"/>
                    <a:pt x="1032" y="1679"/>
                    <a:pt x="1074" y="1711"/>
                  </a:cubicBezTo>
                  <a:cubicBezTo>
                    <a:pt x="997" y="1764"/>
                    <a:pt x="922" y="1809"/>
                    <a:pt x="850" y="1845"/>
                  </a:cubicBezTo>
                  <a:cubicBezTo>
                    <a:pt x="825" y="1771"/>
                    <a:pt x="804" y="1686"/>
                    <a:pt x="787" y="1592"/>
                  </a:cubicBezTo>
                  <a:close/>
                  <a:moveTo>
                    <a:pt x="528" y="1940"/>
                  </a:moveTo>
                  <a:lnTo>
                    <a:pt x="528" y="1940"/>
                  </a:lnTo>
                  <a:cubicBezTo>
                    <a:pt x="468" y="1940"/>
                    <a:pt x="421" y="1924"/>
                    <a:pt x="391" y="1893"/>
                  </a:cubicBezTo>
                  <a:cubicBezTo>
                    <a:pt x="325" y="1828"/>
                    <a:pt x="330" y="1686"/>
                    <a:pt x="405" y="1506"/>
                  </a:cubicBezTo>
                  <a:cubicBezTo>
                    <a:pt x="494" y="1537"/>
                    <a:pt x="595" y="1562"/>
                    <a:pt x="704" y="1580"/>
                  </a:cubicBezTo>
                  <a:cubicBezTo>
                    <a:pt x="722" y="1689"/>
                    <a:pt x="747" y="1790"/>
                    <a:pt x="778" y="1878"/>
                  </a:cubicBezTo>
                  <a:cubicBezTo>
                    <a:pt x="685" y="1918"/>
                    <a:pt x="599" y="1940"/>
                    <a:pt x="528" y="1940"/>
                  </a:cubicBezTo>
                  <a:close/>
                  <a:moveTo>
                    <a:pt x="80" y="1143"/>
                  </a:moveTo>
                  <a:lnTo>
                    <a:pt x="80" y="1143"/>
                  </a:lnTo>
                  <a:cubicBezTo>
                    <a:pt x="80" y="1049"/>
                    <a:pt x="183" y="953"/>
                    <a:pt x="364" y="879"/>
                  </a:cubicBezTo>
                  <a:cubicBezTo>
                    <a:pt x="406" y="965"/>
                    <a:pt x="459" y="1053"/>
                    <a:pt x="523" y="1142"/>
                  </a:cubicBezTo>
                  <a:cubicBezTo>
                    <a:pt x="458" y="1233"/>
                    <a:pt x="405" y="1322"/>
                    <a:pt x="364" y="1406"/>
                  </a:cubicBezTo>
                  <a:cubicBezTo>
                    <a:pt x="183" y="1332"/>
                    <a:pt x="80" y="1236"/>
                    <a:pt x="80" y="1143"/>
                  </a:cubicBezTo>
                  <a:close/>
                  <a:moveTo>
                    <a:pt x="676" y="950"/>
                  </a:moveTo>
                  <a:lnTo>
                    <a:pt x="676" y="950"/>
                  </a:lnTo>
                  <a:cubicBezTo>
                    <a:pt x="639" y="991"/>
                    <a:pt x="605" y="1033"/>
                    <a:pt x="573" y="1075"/>
                  </a:cubicBezTo>
                  <a:cubicBezTo>
                    <a:pt x="520" y="999"/>
                    <a:pt x="475" y="924"/>
                    <a:pt x="439" y="851"/>
                  </a:cubicBezTo>
                  <a:cubicBezTo>
                    <a:pt x="514" y="826"/>
                    <a:pt x="598" y="804"/>
                    <a:pt x="692" y="788"/>
                  </a:cubicBezTo>
                  <a:cubicBezTo>
                    <a:pt x="685" y="840"/>
                    <a:pt x="680" y="894"/>
                    <a:pt x="676" y="950"/>
                  </a:cubicBezTo>
                  <a:close/>
                  <a:moveTo>
                    <a:pt x="676" y="1335"/>
                  </a:moveTo>
                  <a:lnTo>
                    <a:pt x="676" y="1335"/>
                  </a:lnTo>
                  <a:cubicBezTo>
                    <a:pt x="680" y="1391"/>
                    <a:pt x="685" y="1445"/>
                    <a:pt x="692" y="1497"/>
                  </a:cubicBezTo>
                  <a:cubicBezTo>
                    <a:pt x="598" y="1481"/>
                    <a:pt x="513" y="1459"/>
                    <a:pt x="438" y="1434"/>
                  </a:cubicBezTo>
                  <a:cubicBezTo>
                    <a:pt x="473" y="1363"/>
                    <a:pt x="518" y="1288"/>
                    <a:pt x="573" y="1210"/>
                  </a:cubicBezTo>
                  <a:cubicBezTo>
                    <a:pt x="605" y="1252"/>
                    <a:pt x="640" y="1294"/>
                    <a:pt x="676" y="1335"/>
                  </a:cubicBezTo>
                  <a:close/>
                  <a:moveTo>
                    <a:pt x="670" y="1204"/>
                  </a:moveTo>
                  <a:lnTo>
                    <a:pt x="670" y="1204"/>
                  </a:lnTo>
                  <a:cubicBezTo>
                    <a:pt x="654" y="1183"/>
                    <a:pt x="637" y="1163"/>
                    <a:pt x="622" y="1142"/>
                  </a:cubicBezTo>
                  <a:cubicBezTo>
                    <a:pt x="637" y="1122"/>
                    <a:pt x="653" y="1101"/>
                    <a:pt x="670" y="1080"/>
                  </a:cubicBezTo>
                  <a:cubicBezTo>
                    <a:pt x="670" y="1101"/>
                    <a:pt x="669" y="1122"/>
                    <a:pt x="669" y="1143"/>
                  </a:cubicBezTo>
                  <a:cubicBezTo>
                    <a:pt x="669" y="1163"/>
                    <a:pt x="670" y="1184"/>
                    <a:pt x="670" y="1204"/>
                  </a:cubicBezTo>
                  <a:close/>
                  <a:moveTo>
                    <a:pt x="391" y="392"/>
                  </a:moveTo>
                  <a:lnTo>
                    <a:pt x="391" y="392"/>
                  </a:lnTo>
                  <a:cubicBezTo>
                    <a:pt x="421" y="361"/>
                    <a:pt x="468" y="345"/>
                    <a:pt x="528" y="345"/>
                  </a:cubicBezTo>
                  <a:cubicBezTo>
                    <a:pt x="599" y="345"/>
                    <a:pt x="685" y="367"/>
                    <a:pt x="778" y="407"/>
                  </a:cubicBezTo>
                  <a:cubicBezTo>
                    <a:pt x="747" y="495"/>
                    <a:pt x="722" y="596"/>
                    <a:pt x="704" y="705"/>
                  </a:cubicBezTo>
                  <a:cubicBezTo>
                    <a:pt x="595" y="723"/>
                    <a:pt x="494" y="748"/>
                    <a:pt x="406" y="779"/>
                  </a:cubicBezTo>
                  <a:cubicBezTo>
                    <a:pt x="330" y="599"/>
                    <a:pt x="324" y="458"/>
                    <a:pt x="391" y="392"/>
                  </a:cubicBezTo>
                  <a:close/>
                  <a:moveTo>
                    <a:pt x="850" y="440"/>
                  </a:moveTo>
                  <a:lnTo>
                    <a:pt x="850" y="440"/>
                  </a:lnTo>
                  <a:cubicBezTo>
                    <a:pt x="922" y="476"/>
                    <a:pt x="997" y="521"/>
                    <a:pt x="1074" y="574"/>
                  </a:cubicBezTo>
                  <a:cubicBezTo>
                    <a:pt x="1032" y="606"/>
                    <a:pt x="990" y="641"/>
                    <a:pt x="949" y="677"/>
                  </a:cubicBezTo>
                  <a:cubicBezTo>
                    <a:pt x="893" y="681"/>
                    <a:pt x="839" y="686"/>
                    <a:pt x="787" y="693"/>
                  </a:cubicBezTo>
                  <a:cubicBezTo>
                    <a:pt x="804" y="599"/>
                    <a:pt x="825" y="514"/>
                    <a:pt x="850" y="440"/>
                  </a:cubicBezTo>
                  <a:close/>
                  <a:moveTo>
                    <a:pt x="1142" y="80"/>
                  </a:moveTo>
                  <a:lnTo>
                    <a:pt x="1142" y="80"/>
                  </a:lnTo>
                  <a:cubicBezTo>
                    <a:pt x="1235" y="80"/>
                    <a:pt x="1331" y="184"/>
                    <a:pt x="1405" y="364"/>
                  </a:cubicBezTo>
                  <a:cubicBezTo>
                    <a:pt x="1320" y="406"/>
                    <a:pt x="1231" y="460"/>
                    <a:pt x="1142" y="524"/>
                  </a:cubicBezTo>
                  <a:cubicBezTo>
                    <a:pt x="1052" y="460"/>
                    <a:pt x="963" y="406"/>
                    <a:pt x="878" y="364"/>
                  </a:cubicBezTo>
                  <a:cubicBezTo>
                    <a:pt x="952" y="184"/>
                    <a:pt x="1049" y="80"/>
                    <a:pt x="1142" y="80"/>
                  </a:cubicBezTo>
                  <a:close/>
                  <a:moveTo>
                    <a:pt x="1496" y="693"/>
                  </a:moveTo>
                  <a:lnTo>
                    <a:pt x="1496" y="693"/>
                  </a:lnTo>
                  <a:cubicBezTo>
                    <a:pt x="1444" y="686"/>
                    <a:pt x="1390" y="681"/>
                    <a:pt x="1335" y="677"/>
                  </a:cubicBezTo>
                  <a:cubicBezTo>
                    <a:pt x="1293" y="641"/>
                    <a:pt x="1251" y="606"/>
                    <a:pt x="1210" y="574"/>
                  </a:cubicBezTo>
                  <a:cubicBezTo>
                    <a:pt x="1286" y="521"/>
                    <a:pt x="1361" y="476"/>
                    <a:pt x="1433" y="440"/>
                  </a:cubicBezTo>
                  <a:cubicBezTo>
                    <a:pt x="1458" y="514"/>
                    <a:pt x="1480" y="599"/>
                    <a:pt x="1496" y="693"/>
                  </a:cubicBezTo>
                  <a:close/>
                  <a:moveTo>
                    <a:pt x="1431" y="765"/>
                  </a:moveTo>
                  <a:lnTo>
                    <a:pt x="1431" y="765"/>
                  </a:lnTo>
                  <a:cubicBezTo>
                    <a:pt x="1458" y="768"/>
                    <a:pt x="1484" y="771"/>
                    <a:pt x="1509" y="775"/>
                  </a:cubicBezTo>
                  <a:cubicBezTo>
                    <a:pt x="1513" y="800"/>
                    <a:pt x="1516" y="826"/>
                    <a:pt x="1519" y="853"/>
                  </a:cubicBezTo>
                  <a:cubicBezTo>
                    <a:pt x="1505" y="838"/>
                    <a:pt x="1490" y="823"/>
                    <a:pt x="1476" y="809"/>
                  </a:cubicBezTo>
                  <a:cubicBezTo>
                    <a:pt x="1461" y="794"/>
                    <a:pt x="1446" y="779"/>
                    <a:pt x="1431" y="765"/>
                  </a:cubicBezTo>
                  <a:close/>
                  <a:moveTo>
                    <a:pt x="1081" y="671"/>
                  </a:moveTo>
                  <a:lnTo>
                    <a:pt x="1081" y="671"/>
                  </a:lnTo>
                  <a:cubicBezTo>
                    <a:pt x="1101" y="655"/>
                    <a:pt x="1121" y="639"/>
                    <a:pt x="1142" y="623"/>
                  </a:cubicBezTo>
                  <a:cubicBezTo>
                    <a:pt x="1162" y="639"/>
                    <a:pt x="1182" y="655"/>
                    <a:pt x="1203" y="671"/>
                  </a:cubicBezTo>
                  <a:cubicBezTo>
                    <a:pt x="1182" y="670"/>
                    <a:pt x="1162" y="670"/>
                    <a:pt x="1142" y="670"/>
                  </a:cubicBezTo>
                  <a:cubicBezTo>
                    <a:pt x="1121" y="670"/>
                    <a:pt x="1101" y="670"/>
                    <a:pt x="1081" y="671"/>
                  </a:cubicBezTo>
                  <a:close/>
                  <a:moveTo>
                    <a:pt x="764" y="853"/>
                  </a:moveTo>
                  <a:lnTo>
                    <a:pt x="764" y="853"/>
                  </a:lnTo>
                  <a:cubicBezTo>
                    <a:pt x="767" y="826"/>
                    <a:pt x="770" y="800"/>
                    <a:pt x="774" y="775"/>
                  </a:cubicBezTo>
                  <a:cubicBezTo>
                    <a:pt x="799" y="771"/>
                    <a:pt x="826" y="768"/>
                    <a:pt x="852" y="765"/>
                  </a:cubicBezTo>
                  <a:cubicBezTo>
                    <a:pt x="837" y="779"/>
                    <a:pt x="822" y="794"/>
                    <a:pt x="808" y="809"/>
                  </a:cubicBezTo>
                  <a:cubicBezTo>
                    <a:pt x="793" y="823"/>
                    <a:pt x="779" y="838"/>
                    <a:pt x="764" y="853"/>
                  </a:cubicBezTo>
                  <a:close/>
                  <a:moveTo>
                    <a:pt x="852" y="1520"/>
                  </a:moveTo>
                  <a:lnTo>
                    <a:pt x="852" y="1520"/>
                  </a:lnTo>
                  <a:cubicBezTo>
                    <a:pt x="826" y="1517"/>
                    <a:pt x="799" y="1514"/>
                    <a:pt x="774" y="1510"/>
                  </a:cubicBezTo>
                  <a:cubicBezTo>
                    <a:pt x="770" y="1485"/>
                    <a:pt x="767" y="1459"/>
                    <a:pt x="764" y="1432"/>
                  </a:cubicBezTo>
                  <a:cubicBezTo>
                    <a:pt x="779" y="1447"/>
                    <a:pt x="793" y="1462"/>
                    <a:pt x="808" y="1476"/>
                  </a:cubicBezTo>
                  <a:cubicBezTo>
                    <a:pt x="822" y="1491"/>
                    <a:pt x="837" y="1506"/>
                    <a:pt x="852" y="1520"/>
                  </a:cubicBezTo>
                  <a:close/>
                  <a:moveTo>
                    <a:pt x="1203" y="1614"/>
                  </a:moveTo>
                  <a:lnTo>
                    <a:pt x="1203" y="1614"/>
                  </a:lnTo>
                  <a:cubicBezTo>
                    <a:pt x="1182" y="1630"/>
                    <a:pt x="1162" y="1646"/>
                    <a:pt x="1142" y="1662"/>
                  </a:cubicBezTo>
                  <a:cubicBezTo>
                    <a:pt x="1121" y="1646"/>
                    <a:pt x="1101" y="1630"/>
                    <a:pt x="1081" y="1614"/>
                  </a:cubicBezTo>
                  <a:cubicBezTo>
                    <a:pt x="1101" y="1615"/>
                    <a:pt x="1121" y="1615"/>
                    <a:pt x="1142" y="1615"/>
                  </a:cubicBezTo>
                  <a:cubicBezTo>
                    <a:pt x="1162" y="1615"/>
                    <a:pt x="1182" y="1615"/>
                    <a:pt x="1203" y="1614"/>
                  </a:cubicBezTo>
                  <a:close/>
                  <a:moveTo>
                    <a:pt x="1519" y="1432"/>
                  </a:moveTo>
                  <a:lnTo>
                    <a:pt x="1519" y="1432"/>
                  </a:lnTo>
                  <a:cubicBezTo>
                    <a:pt x="1516" y="1459"/>
                    <a:pt x="1513" y="1485"/>
                    <a:pt x="1509" y="1510"/>
                  </a:cubicBezTo>
                  <a:cubicBezTo>
                    <a:pt x="1484" y="1514"/>
                    <a:pt x="1458" y="1517"/>
                    <a:pt x="1431" y="1520"/>
                  </a:cubicBezTo>
                  <a:cubicBezTo>
                    <a:pt x="1446" y="1506"/>
                    <a:pt x="1461" y="1491"/>
                    <a:pt x="1476" y="1476"/>
                  </a:cubicBezTo>
                  <a:cubicBezTo>
                    <a:pt x="1490" y="1462"/>
                    <a:pt x="1505" y="1447"/>
                    <a:pt x="1519" y="1432"/>
                  </a:cubicBezTo>
                  <a:close/>
                  <a:moveTo>
                    <a:pt x="1419" y="1420"/>
                  </a:moveTo>
                  <a:lnTo>
                    <a:pt x="1419" y="1420"/>
                  </a:lnTo>
                  <a:cubicBezTo>
                    <a:pt x="1381" y="1458"/>
                    <a:pt x="1342" y="1495"/>
                    <a:pt x="1302" y="1530"/>
                  </a:cubicBezTo>
                  <a:cubicBezTo>
                    <a:pt x="1250" y="1533"/>
                    <a:pt x="1197" y="1535"/>
                    <a:pt x="1142" y="1535"/>
                  </a:cubicBezTo>
                  <a:cubicBezTo>
                    <a:pt x="1087" y="1535"/>
                    <a:pt x="1033" y="1533"/>
                    <a:pt x="981" y="1530"/>
                  </a:cubicBezTo>
                  <a:cubicBezTo>
                    <a:pt x="942" y="1495"/>
                    <a:pt x="903" y="1458"/>
                    <a:pt x="864" y="1420"/>
                  </a:cubicBezTo>
                  <a:cubicBezTo>
                    <a:pt x="826" y="1381"/>
                    <a:pt x="789" y="1342"/>
                    <a:pt x="754" y="1303"/>
                  </a:cubicBezTo>
                  <a:cubicBezTo>
                    <a:pt x="751" y="1251"/>
                    <a:pt x="749" y="1198"/>
                    <a:pt x="749" y="1143"/>
                  </a:cubicBezTo>
                  <a:cubicBezTo>
                    <a:pt x="749" y="1087"/>
                    <a:pt x="751" y="1034"/>
                    <a:pt x="754" y="982"/>
                  </a:cubicBezTo>
                  <a:cubicBezTo>
                    <a:pt x="789" y="943"/>
                    <a:pt x="825" y="904"/>
                    <a:pt x="864" y="865"/>
                  </a:cubicBezTo>
                  <a:cubicBezTo>
                    <a:pt x="903" y="827"/>
                    <a:pt x="942" y="790"/>
                    <a:pt x="981" y="755"/>
                  </a:cubicBezTo>
                  <a:cubicBezTo>
                    <a:pt x="1033" y="752"/>
                    <a:pt x="1087" y="750"/>
                    <a:pt x="1142" y="750"/>
                  </a:cubicBezTo>
                  <a:cubicBezTo>
                    <a:pt x="1197" y="750"/>
                    <a:pt x="1250" y="752"/>
                    <a:pt x="1302" y="755"/>
                  </a:cubicBezTo>
                  <a:cubicBezTo>
                    <a:pt x="1342" y="790"/>
                    <a:pt x="1381" y="827"/>
                    <a:pt x="1419" y="865"/>
                  </a:cubicBezTo>
                  <a:cubicBezTo>
                    <a:pt x="1458" y="904"/>
                    <a:pt x="1495" y="943"/>
                    <a:pt x="1529" y="982"/>
                  </a:cubicBezTo>
                  <a:cubicBezTo>
                    <a:pt x="1532" y="1034"/>
                    <a:pt x="1534" y="1087"/>
                    <a:pt x="1534" y="1143"/>
                  </a:cubicBezTo>
                  <a:cubicBezTo>
                    <a:pt x="1534" y="1198"/>
                    <a:pt x="1532" y="1251"/>
                    <a:pt x="1529" y="1303"/>
                  </a:cubicBezTo>
                  <a:cubicBezTo>
                    <a:pt x="1494" y="1342"/>
                    <a:pt x="1457" y="1381"/>
                    <a:pt x="1419" y="1420"/>
                  </a:cubicBezTo>
                  <a:close/>
                  <a:moveTo>
                    <a:pt x="1710" y="1075"/>
                  </a:moveTo>
                  <a:lnTo>
                    <a:pt x="1710" y="1075"/>
                  </a:lnTo>
                  <a:cubicBezTo>
                    <a:pt x="1678" y="1033"/>
                    <a:pt x="1644" y="991"/>
                    <a:pt x="1607" y="950"/>
                  </a:cubicBezTo>
                  <a:cubicBezTo>
                    <a:pt x="1604" y="894"/>
                    <a:pt x="1598" y="840"/>
                    <a:pt x="1591" y="788"/>
                  </a:cubicBezTo>
                  <a:cubicBezTo>
                    <a:pt x="1685" y="804"/>
                    <a:pt x="1770" y="826"/>
                    <a:pt x="1844" y="851"/>
                  </a:cubicBezTo>
                  <a:cubicBezTo>
                    <a:pt x="1808" y="924"/>
                    <a:pt x="1763" y="999"/>
                    <a:pt x="1710" y="1075"/>
                  </a:cubicBezTo>
                  <a:close/>
                  <a:moveTo>
                    <a:pt x="1711" y="1210"/>
                  </a:moveTo>
                  <a:lnTo>
                    <a:pt x="1711" y="1210"/>
                  </a:lnTo>
                  <a:cubicBezTo>
                    <a:pt x="1765" y="1288"/>
                    <a:pt x="1810" y="1363"/>
                    <a:pt x="1845" y="1434"/>
                  </a:cubicBezTo>
                  <a:cubicBezTo>
                    <a:pt x="1770" y="1459"/>
                    <a:pt x="1685" y="1481"/>
                    <a:pt x="1591" y="1497"/>
                  </a:cubicBezTo>
                  <a:cubicBezTo>
                    <a:pt x="1598" y="1445"/>
                    <a:pt x="1604" y="1391"/>
                    <a:pt x="1607" y="1335"/>
                  </a:cubicBezTo>
                  <a:cubicBezTo>
                    <a:pt x="1644" y="1294"/>
                    <a:pt x="1678" y="1252"/>
                    <a:pt x="1711" y="1210"/>
                  </a:cubicBezTo>
                  <a:close/>
                  <a:moveTo>
                    <a:pt x="1613" y="1080"/>
                  </a:moveTo>
                  <a:lnTo>
                    <a:pt x="1613" y="1080"/>
                  </a:lnTo>
                  <a:cubicBezTo>
                    <a:pt x="1630" y="1101"/>
                    <a:pt x="1646" y="1122"/>
                    <a:pt x="1661" y="1142"/>
                  </a:cubicBezTo>
                  <a:cubicBezTo>
                    <a:pt x="1646" y="1163"/>
                    <a:pt x="1630" y="1183"/>
                    <a:pt x="1613" y="1204"/>
                  </a:cubicBezTo>
                  <a:cubicBezTo>
                    <a:pt x="1614" y="1184"/>
                    <a:pt x="1614" y="1163"/>
                    <a:pt x="1614" y="1143"/>
                  </a:cubicBezTo>
                  <a:cubicBezTo>
                    <a:pt x="1614" y="1122"/>
                    <a:pt x="1614" y="1101"/>
                    <a:pt x="1613" y="1080"/>
                  </a:cubicBezTo>
                  <a:close/>
                  <a:moveTo>
                    <a:pt x="1756" y="345"/>
                  </a:moveTo>
                  <a:lnTo>
                    <a:pt x="1756" y="345"/>
                  </a:lnTo>
                  <a:cubicBezTo>
                    <a:pt x="1816" y="345"/>
                    <a:pt x="1862" y="361"/>
                    <a:pt x="1893" y="392"/>
                  </a:cubicBezTo>
                  <a:cubicBezTo>
                    <a:pt x="1959" y="458"/>
                    <a:pt x="1953" y="599"/>
                    <a:pt x="1878" y="779"/>
                  </a:cubicBezTo>
                  <a:cubicBezTo>
                    <a:pt x="1789" y="748"/>
                    <a:pt x="1689" y="723"/>
                    <a:pt x="1579" y="705"/>
                  </a:cubicBezTo>
                  <a:cubicBezTo>
                    <a:pt x="1561" y="596"/>
                    <a:pt x="1536" y="495"/>
                    <a:pt x="1505" y="407"/>
                  </a:cubicBezTo>
                  <a:cubicBezTo>
                    <a:pt x="1599" y="367"/>
                    <a:pt x="1684" y="345"/>
                    <a:pt x="1756" y="345"/>
                  </a:cubicBezTo>
                  <a:close/>
                  <a:moveTo>
                    <a:pt x="1952" y="807"/>
                  </a:moveTo>
                  <a:lnTo>
                    <a:pt x="1952" y="807"/>
                  </a:lnTo>
                  <a:cubicBezTo>
                    <a:pt x="2042" y="594"/>
                    <a:pt x="2041" y="427"/>
                    <a:pt x="1949" y="335"/>
                  </a:cubicBezTo>
                  <a:cubicBezTo>
                    <a:pt x="1903" y="289"/>
                    <a:pt x="1838" y="265"/>
                    <a:pt x="1756" y="265"/>
                  </a:cubicBezTo>
                  <a:cubicBezTo>
                    <a:pt x="1675" y="265"/>
                    <a:pt x="1580" y="289"/>
                    <a:pt x="1477" y="332"/>
                  </a:cubicBezTo>
                  <a:cubicBezTo>
                    <a:pt x="1392" y="126"/>
                    <a:pt x="1274" y="0"/>
                    <a:pt x="1142" y="0"/>
                  </a:cubicBezTo>
                  <a:cubicBezTo>
                    <a:pt x="1009" y="0"/>
                    <a:pt x="891" y="126"/>
                    <a:pt x="806" y="332"/>
                  </a:cubicBezTo>
                  <a:cubicBezTo>
                    <a:pt x="704" y="289"/>
                    <a:pt x="609" y="265"/>
                    <a:pt x="528" y="265"/>
                  </a:cubicBezTo>
                  <a:cubicBezTo>
                    <a:pt x="446" y="265"/>
                    <a:pt x="380" y="289"/>
                    <a:pt x="334" y="335"/>
                  </a:cubicBezTo>
                  <a:cubicBezTo>
                    <a:pt x="242" y="427"/>
                    <a:pt x="242" y="594"/>
                    <a:pt x="331" y="807"/>
                  </a:cubicBezTo>
                  <a:cubicBezTo>
                    <a:pt x="125" y="892"/>
                    <a:pt x="0" y="1010"/>
                    <a:pt x="0" y="1143"/>
                  </a:cubicBezTo>
                  <a:cubicBezTo>
                    <a:pt x="0" y="1275"/>
                    <a:pt x="125" y="1393"/>
                    <a:pt x="331" y="1478"/>
                  </a:cubicBezTo>
                  <a:cubicBezTo>
                    <a:pt x="246" y="1684"/>
                    <a:pt x="240" y="1856"/>
                    <a:pt x="334" y="1950"/>
                  </a:cubicBezTo>
                  <a:cubicBezTo>
                    <a:pt x="380" y="1996"/>
                    <a:pt x="446" y="2020"/>
                    <a:pt x="528" y="2020"/>
                  </a:cubicBezTo>
                  <a:cubicBezTo>
                    <a:pt x="609" y="2020"/>
                    <a:pt x="704" y="1996"/>
                    <a:pt x="806" y="1953"/>
                  </a:cubicBezTo>
                  <a:cubicBezTo>
                    <a:pt x="891" y="2159"/>
                    <a:pt x="1009" y="2284"/>
                    <a:pt x="1142" y="2284"/>
                  </a:cubicBezTo>
                  <a:cubicBezTo>
                    <a:pt x="1274" y="2284"/>
                    <a:pt x="1392" y="2159"/>
                    <a:pt x="1477" y="1953"/>
                  </a:cubicBezTo>
                  <a:cubicBezTo>
                    <a:pt x="1580" y="1996"/>
                    <a:pt x="1675" y="2020"/>
                    <a:pt x="1756" y="2020"/>
                  </a:cubicBezTo>
                  <a:cubicBezTo>
                    <a:pt x="1838" y="2020"/>
                    <a:pt x="1903" y="1996"/>
                    <a:pt x="1949" y="1950"/>
                  </a:cubicBezTo>
                  <a:cubicBezTo>
                    <a:pt x="2043" y="1856"/>
                    <a:pt x="2038" y="1684"/>
                    <a:pt x="1952" y="1478"/>
                  </a:cubicBezTo>
                  <a:cubicBezTo>
                    <a:pt x="2158" y="1393"/>
                    <a:pt x="2284" y="1275"/>
                    <a:pt x="2284" y="1143"/>
                  </a:cubicBezTo>
                  <a:cubicBezTo>
                    <a:pt x="2284" y="1010"/>
                    <a:pt x="2158" y="892"/>
                    <a:pt x="1952" y="80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7021513" y="5929313"/>
              <a:ext cx="177800" cy="177800"/>
            </a:xfrm>
            <a:custGeom>
              <a:avLst/>
              <a:gdLst>
                <a:gd name="T0" fmla="*/ 120 w 240"/>
                <a:gd name="T1" fmla="*/ 0 h 240"/>
                <a:gd name="T2" fmla="*/ 120 w 240"/>
                <a:gd name="T3" fmla="*/ 0 h 240"/>
                <a:gd name="T4" fmla="*/ 0 w 240"/>
                <a:gd name="T5" fmla="*/ 120 h 240"/>
                <a:gd name="T6" fmla="*/ 120 w 240"/>
                <a:gd name="T7" fmla="*/ 240 h 240"/>
                <a:gd name="T8" fmla="*/ 240 w 240"/>
                <a:gd name="T9" fmla="*/ 120 h 240"/>
                <a:gd name="T10" fmla="*/ 120 w 240"/>
                <a:gd name="T1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lnTo>
                    <a:pt x="120" y="0"/>
                  </a:lnTo>
                  <a:cubicBezTo>
                    <a:pt x="53" y="0"/>
                    <a:pt x="0" y="53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3"/>
                    <a:pt x="186" y="0"/>
                    <a:pt x="1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3092449" y="1364758"/>
            <a:ext cx="7215411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１</a:t>
            </a: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寻找合适的</a:t>
            </a:r>
            <a:r>
              <a:rPr lang="en-US" altLang="zh-CN" sz="16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效果时，用时太久，而且有些不适合，不过最终都配到合适的；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12842" y="3704425"/>
            <a:ext cx="6080682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３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制作特效时，最好先在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jquery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里面修改成你要的，再将其插入到你的代码中，反之，很容易出现错误，而且很难找到，更可能你的代码就此毁掉；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４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完成一项功能，记得备份；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454738" y="4888138"/>
            <a:ext cx="608068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５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写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样式时，前缀最好标全（例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.#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time_shopping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.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time_shopping_file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.</a:t>
            </a:r>
            <a:r>
              <a:rPr lang="en-US" altLang="zh-CN" sz="1200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time_shopping_main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.file{}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），这样网页加载时寻找时间段，加载快；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６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.a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标签中插入隐藏下拉框时，隐藏内容不可放到</a:t>
            </a:r>
            <a:r>
              <a:rPr lang="en-US" altLang="zh-CN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12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中定位，会乱。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609568" y="2493470"/>
            <a:ext cx="6675006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２</a:t>
            </a:r>
            <a:r>
              <a:rPr lang="en-US" altLang="zh-CN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600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写代码时，一定要记得标记，而且标记清楚，最好英文，因为有些到别的电脑上看会出现乱码；</a:t>
            </a:r>
          </a:p>
        </p:txBody>
      </p:sp>
    </p:spTree>
    <p:extLst>
      <p:ext uri="{BB962C8B-B14F-4D97-AF65-F5344CB8AC3E}">
        <p14:creationId xmlns:p14="http://schemas.microsoft.com/office/powerpoint/2010/main" val="2496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bg1">
                    <a:alpha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组员分享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</TotalTime>
  <Words>1503</Words>
  <Application>Microsoft Office PowerPoint</Application>
  <PresentationFormat>宽屏</PresentationFormat>
  <Paragraphs>110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Century Gothic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438456003@qq.com</cp:lastModifiedBy>
  <cp:revision>190</cp:revision>
  <dcterms:created xsi:type="dcterms:W3CDTF">2015-08-18T02:51:00Z</dcterms:created>
  <dcterms:modified xsi:type="dcterms:W3CDTF">2018-06-06T05:47:00Z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